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357" r:id="rId2"/>
    <p:sldId id="365" r:id="rId3"/>
    <p:sldId id="366" r:id="rId4"/>
    <p:sldId id="367" r:id="rId5"/>
    <p:sldId id="359" r:id="rId6"/>
    <p:sldId id="364" r:id="rId7"/>
    <p:sldId id="269" r:id="rId8"/>
    <p:sldId id="360" r:id="rId9"/>
    <p:sldId id="361" r:id="rId10"/>
    <p:sldId id="362" r:id="rId11"/>
    <p:sldId id="363" r:id="rId12"/>
    <p:sldId id="311" r:id="rId13"/>
    <p:sldId id="321" r:id="rId14"/>
    <p:sldId id="308" r:id="rId15"/>
    <p:sldId id="309" r:id="rId16"/>
    <p:sldId id="310" r:id="rId17"/>
    <p:sldId id="312" r:id="rId18"/>
    <p:sldId id="313" r:id="rId19"/>
    <p:sldId id="31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7" r:id="rId40"/>
    <p:sldId id="304" r:id="rId41"/>
    <p:sldId id="305" r:id="rId42"/>
    <p:sldId id="315" r:id="rId43"/>
    <p:sldId id="320" r:id="rId44"/>
    <p:sldId id="316" r:id="rId45"/>
    <p:sldId id="317" r:id="rId46"/>
    <p:sldId id="318" r:id="rId47"/>
    <p:sldId id="319" r:id="rId48"/>
    <p:sldId id="262" r:id="rId49"/>
    <p:sldId id="263" r:id="rId50"/>
    <p:sldId id="257" r:id="rId51"/>
    <p:sldId id="258" r:id="rId52"/>
    <p:sldId id="259" r:id="rId53"/>
    <p:sldId id="260" r:id="rId54"/>
    <p:sldId id="36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3"/>
    <p:restoredTop sz="91517"/>
  </p:normalViewPr>
  <p:slideViewPr>
    <p:cSldViewPr snapToGrid="0" snapToObjects="1">
      <p:cViewPr varScale="1">
        <p:scale>
          <a:sx n="143" d="100"/>
          <a:sy n="143" d="100"/>
        </p:scale>
        <p:origin x="552"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2">
            <a:alpha val="86000"/>
          </a:schemeClr>
        </a:solidFill>
      </dgm:spPr>
      <dgm:t>
        <a:bodyPr/>
        <a:lstStyle/>
        <a:p>
          <a:r>
            <a:rPr lang="en-US" dirty="0"/>
            <a:t>Cluster reads within individuals into loci</a:t>
          </a:r>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2">
            <a:alpha val="86000"/>
          </a:schemeClr>
        </a:solidFill>
      </dgm:spPr>
      <dgm:t>
        <a:bodyPr/>
        <a:lstStyle/>
        <a:p>
          <a:r>
            <a:rPr lang="en-US" dirty="0"/>
            <a:t>Call SNPs in loci within individuals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2">
            <a:alpha val="86000"/>
          </a:schemeClr>
        </a:solidFill>
      </dgm:spPr>
      <dgm:t>
        <a:bodyPr/>
        <a:lstStyle/>
        <a:p>
          <a:r>
            <a:rPr lang="en-US" dirty="0"/>
            <a:t>Cluster loci across</a:t>
          </a:r>
          <a:r>
            <a:rPr lang="en-US" baseline="0" dirty="0"/>
            <a:t> individuals</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EEC0990A-E3FC-E34B-BB7D-4B2AC94663A9}" type="presOf" srcId="{4290765F-8E48-4D42-83E2-41BC3550287B}" destId="{119B521F-69B2-F143-860F-4BA27153F70D}" srcOrd="1" destOrd="0" presId="urn:microsoft.com/office/officeart/2005/8/layout/process1"/>
    <dgm:cxn modelId="{62E33C35-1399-494D-93DF-1394D14A5EBA}" type="presOf" srcId="{4B82EDA1-49A4-6844-8D92-EA4F5022A081}" destId="{578C7065-D297-B641-A0A9-1531874B0091}" srcOrd="1" destOrd="0" presId="urn:microsoft.com/office/officeart/2005/8/layout/process1"/>
    <dgm:cxn modelId="{6327C848-547A-4041-876F-94A6BB29C8E2}" type="presOf" srcId="{4290765F-8E48-4D42-83E2-41BC3550287B}" destId="{279829C0-A37D-074D-8055-AE6DE3978F0A}" srcOrd="0" destOrd="0" presId="urn:microsoft.com/office/officeart/2005/8/layout/process1"/>
    <dgm:cxn modelId="{06346F54-DC38-3043-BE67-9C71F85F00B2}"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EA76A65B-A95E-0B45-9811-1184AC6C3B69}" type="presOf" srcId="{AEDA6228-B682-6349-A368-293AC656A6C5}" destId="{4270A86A-9FAB-FD44-A749-CE875B8EDC47}" srcOrd="0" destOrd="0" presId="urn:microsoft.com/office/officeart/2005/8/layout/process1"/>
    <dgm:cxn modelId="{C2A83C74-283E-BA4E-A648-E0A4665DC1E6}" type="presOf" srcId="{00734369-9B05-2349-98EE-317300C1213D}" destId="{1FE225E3-66EA-E942-B665-E2441BAC8980}" srcOrd="0" destOrd="0" presId="urn:microsoft.com/office/officeart/2005/8/layout/process1"/>
    <dgm:cxn modelId="{FC03FD7B-6047-744D-872B-96F3CDE7F879}" type="presOf" srcId="{02AEB0B8-1D20-8942-9FA7-425AAA193D1E}" destId="{588FF6C2-DC34-8643-8A16-BA54467B7B01}"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5A389DD2-C238-3546-8603-9F4CF4BDDAA6}" type="presOf" srcId="{D0C27DF4-D62B-B844-AB9E-11E721E2C939}" destId="{A625BBD8-7278-6C4D-9DBD-89C5C53420F0}" srcOrd="0" destOrd="0" presId="urn:microsoft.com/office/officeart/2005/8/layout/process1"/>
    <dgm:cxn modelId="{1A903025-45E5-B940-9B00-D29CA9992BA2}" type="presParOf" srcId="{588FF6C2-DC34-8643-8A16-BA54467B7B01}" destId="{A625BBD8-7278-6C4D-9DBD-89C5C53420F0}" srcOrd="0" destOrd="0" presId="urn:microsoft.com/office/officeart/2005/8/layout/process1"/>
    <dgm:cxn modelId="{B8EF1909-4C36-3A48-94A7-DB6E50F857B2}" type="presParOf" srcId="{588FF6C2-DC34-8643-8A16-BA54467B7B01}" destId="{AF8E12EB-2BB4-2741-BC94-886CDCB21584}" srcOrd="1" destOrd="0" presId="urn:microsoft.com/office/officeart/2005/8/layout/process1"/>
    <dgm:cxn modelId="{20DF2CF0-906B-4A42-AB89-2BA6AD8E9501}" type="presParOf" srcId="{AF8E12EB-2BB4-2741-BC94-886CDCB21584}" destId="{578C7065-D297-B641-A0A9-1531874B0091}" srcOrd="0" destOrd="0" presId="urn:microsoft.com/office/officeart/2005/8/layout/process1"/>
    <dgm:cxn modelId="{DDAB2196-D105-8C4D-AA43-A6B2D7168CC2}" type="presParOf" srcId="{588FF6C2-DC34-8643-8A16-BA54467B7B01}" destId="{4270A86A-9FAB-FD44-A749-CE875B8EDC47}" srcOrd="2" destOrd="0" presId="urn:microsoft.com/office/officeart/2005/8/layout/process1"/>
    <dgm:cxn modelId="{911C6940-B07D-2241-AB06-D4721AAFB8E3}" type="presParOf" srcId="{588FF6C2-DC34-8643-8A16-BA54467B7B01}" destId="{279829C0-A37D-074D-8055-AE6DE3978F0A}" srcOrd="3" destOrd="0" presId="urn:microsoft.com/office/officeart/2005/8/layout/process1"/>
    <dgm:cxn modelId="{1A134D8D-B3C1-CD4F-A1AB-779EA011E48F}" type="presParOf" srcId="{279829C0-A37D-074D-8055-AE6DE3978F0A}" destId="{119B521F-69B2-F143-860F-4BA27153F70D}" srcOrd="0" destOrd="0" presId="urn:microsoft.com/office/officeart/2005/8/layout/process1"/>
    <dgm:cxn modelId="{192F6104-070C-F843-8AAB-9130333BA923}" type="presParOf" srcId="{588FF6C2-DC34-8643-8A16-BA54467B7B01}" destId="{1FE225E3-66EA-E942-B665-E2441BAC8980}"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custT="1"/>
      <dgm:spPr>
        <a:solidFill>
          <a:schemeClr val="accent3">
            <a:alpha val="90000"/>
          </a:schemeClr>
        </a:solidFill>
      </dgm:spPr>
      <dgm:t>
        <a:bodyPr/>
        <a:lstStyle/>
        <a:p>
          <a:r>
            <a:rPr lang="en-US" sz="2000" dirty="0"/>
            <a:t>Remove reads below a</a:t>
          </a:r>
          <a:r>
            <a:rPr lang="en-US" sz="2000" baseline="0" dirty="0"/>
            <a:t> coverage cutoff</a:t>
          </a:r>
          <a:endParaRPr lang="en-US" sz="2000"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custT="1"/>
      <dgm:spPr>
        <a:solidFill>
          <a:schemeClr val="accent3">
            <a:alpha val="90000"/>
          </a:schemeClr>
        </a:solidFill>
      </dgm:spPr>
      <dgm:t>
        <a:bodyPr/>
        <a:lstStyle/>
        <a:p>
          <a:r>
            <a:rPr lang="en-US" sz="2000" dirty="0"/>
            <a:t>Match allelic pairs of reads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custT="1"/>
      <dgm:spPr>
        <a:solidFill>
          <a:schemeClr val="accent3">
            <a:alpha val="90000"/>
          </a:schemeClr>
        </a:solidFill>
      </dgm:spPr>
      <dgm:t>
        <a:bodyPr/>
        <a:lstStyle/>
        <a:p>
          <a:r>
            <a:rPr lang="en-US" sz="2000" dirty="0"/>
            <a:t>Merge allelic pairs that share a read into loci</a:t>
          </a:r>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C207E100-EC84-EB46-BD7D-1509269CF2FC}" type="presOf" srcId="{4290765F-8E48-4D42-83E2-41BC3550287B}" destId="{279829C0-A37D-074D-8055-AE6DE3978F0A}" srcOrd="0" destOrd="0" presId="urn:microsoft.com/office/officeart/2005/8/layout/process1"/>
    <dgm:cxn modelId="{97E9A818-A9B4-7D48-BAF1-585092563EBD}" type="presOf" srcId="{00734369-9B05-2349-98EE-317300C1213D}" destId="{1FE225E3-66EA-E942-B665-E2441BAC8980}" srcOrd="0" destOrd="0" presId="urn:microsoft.com/office/officeart/2005/8/layout/process1"/>
    <dgm:cxn modelId="{2397C827-8984-194B-8928-4D2ADE28EAC0}" type="presOf" srcId="{D0C27DF4-D62B-B844-AB9E-11E721E2C939}" destId="{A625BBD8-7278-6C4D-9DBD-89C5C53420F0}" srcOrd="0" destOrd="0" presId="urn:microsoft.com/office/officeart/2005/8/layout/process1"/>
    <dgm:cxn modelId="{AFC2FA44-ADE1-1B44-AA4B-5620E7E1CC9A}" type="presOf" srcId="{02AEB0B8-1D20-8942-9FA7-425AAA193D1E}" destId="{588FF6C2-DC34-8643-8A16-BA54467B7B01}" srcOrd="0" destOrd="0" presId="urn:microsoft.com/office/officeart/2005/8/layout/process1"/>
    <dgm:cxn modelId="{DCFFAE48-3338-5E45-B89B-97A7AF30AE70}" type="presOf" srcId="{4B82EDA1-49A4-6844-8D92-EA4F5022A081}" destId="{578C7065-D297-B641-A0A9-1531874B0091}" srcOrd="1" destOrd="0" presId="urn:microsoft.com/office/officeart/2005/8/layout/process1"/>
    <dgm:cxn modelId="{33C2D149-20B0-8640-85A8-7CE59686154F}"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0DED7B7A-EBAD-5F4F-AB4F-9399E08CB8AD}" type="presOf" srcId="{4290765F-8E48-4D42-83E2-41BC3550287B}" destId="{119B521F-69B2-F143-860F-4BA27153F70D}" srcOrd="1"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B94D43E1-B164-9640-BF13-F0B741A0F2EA}" type="presOf" srcId="{AEDA6228-B682-6349-A368-293AC656A6C5}" destId="{4270A86A-9FAB-FD44-A749-CE875B8EDC47}" srcOrd="0" destOrd="0" presId="urn:microsoft.com/office/officeart/2005/8/layout/process1"/>
    <dgm:cxn modelId="{19A75E41-084C-1748-A834-D441A9491467}" type="presParOf" srcId="{588FF6C2-DC34-8643-8A16-BA54467B7B01}" destId="{A625BBD8-7278-6C4D-9DBD-89C5C53420F0}" srcOrd="0" destOrd="0" presId="urn:microsoft.com/office/officeart/2005/8/layout/process1"/>
    <dgm:cxn modelId="{F684FC4E-363C-5A45-869B-4D2004AF8005}" type="presParOf" srcId="{588FF6C2-DC34-8643-8A16-BA54467B7B01}" destId="{AF8E12EB-2BB4-2741-BC94-886CDCB21584}" srcOrd="1" destOrd="0" presId="urn:microsoft.com/office/officeart/2005/8/layout/process1"/>
    <dgm:cxn modelId="{1474E4C7-9245-FD4D-BB8E-76F09A42BA83}" type="presParOf" srcId="{AF8E12EB-2BB4-2741-BC94-886CDCB21584}" destId="{578C7065-D297-B641-A0A9-1531874B0091}" srcOrd="0" destOrd="0" presId="urn:microsoft.com/office/officeart/2005/8/layout/process1"/>
    <dgm:cxn modelId="{5ECE3D47-0880-A340-B4FE-1FCB3A82D4EC}" type="presParOf" srcId="{588FF6C2-DC34-8643-8A16-BA54467B7B01}" destId="{4270A86A-9FAB-FD44-A749-CE875B8EDC47}" srcOrd="2" destOrd="0" presId="urn:microsoft.com/office/officeart/2005/8/layout/process1"/>
    <dgm:cxn modelId="{49CE57A1-4564-6548-AA46-643573298C0F}" type="presParOf" srcId="{588FF6C2-DC34-8643-8A16-BA54467B7B01}" destId="{279829C0-A37D-074D-8055-AE6DE3978F0A}" srcOrd="3" destOrd="0" presId="urn:microsoft.com/office/officeart/2005/8/layout/process1"/>
    <dgm:cxn modelId="{2475882F-AE75-844A-9375-74ED837B10C2}" type="presParOf" srcId="{279829C0-A37D-074D-8055-AE6DE3978F0A}" destId="{119B521F-69B2-F143-860F-4BA27153F70D}" srcOrd="0" destOrd="0" presId="urn:microsoft.com/office/officeart/2005/8/layout/process1"/>
    <dgm:cxn modelId="{DB90CEE3-2429-3443-AB4B-6203463368B9}"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5">
            <a:alpha val="90000"/>
          </a:schemeClr>
        </a:solidFill>
      </dgm:spPr>
      <dgm:t>
        <a:bodyPr/>
        <a:lstStyle/>
        <a:p>
          <a:r>
            <a:rPr lang="en-US" dirty="0"/>
            <a:t>Remove</a:t>
          </a:r>
          <a:r>
            <a:rPr lang="en-US" baseline="0" dirty="0"/>
            <a:t> reads below a within individual coverage level</a:t>
          </a:r>
          <a:endParaRPr lang="en-US"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5">
            <a:alpha val="90000"/>
          </a:schemeClr>
        </a:solidFill>
      </dgm:spPr>
      <dgm:t>
        <a:bodyPr/>
        <a:lstStyle/>
        <a:p>
          <a:r>
            <a:rPr lang="en-US" dirty="0"/>
            <a:t>Remove</a:t>
          </a:r>
          <a:r>
            <a:rPr lang="en-US" baseline="0" dirty="0"/>
            <a:t> reads below an among individual coverage level</a:t>
          </a:r>
          <a:endParaRPr lang="en-US"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5">
            <a:alpha val="90000"/>
          </a:schemeClr>
        </a:solidFill>
      </dgm:spPr>
      <dgm:t>
        <a:bodyPr/>
        <a:lstStyle/>
        <a:p>
          <a:r>
            <a:rPr lang="en-US" dirty="0"/>
            <a:t>Cluster reads by aligned</a:t>
          </a:r>
          <a:r>
            <a:rPr lang="en-US" baseline="0" dirty="0"/>
            <a:t> sequence similarity*</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36CA322F-F67D-A844-9CC6-0FCD9320BD7D}" type="presOf" srcId="{AEDA6228-B682-6349-A368-293AC656A6C5}" destId="{4270A86A-9FAB-FD44-A749-CE875B8EDC47}" srcOrd="0" destOrd="0" presId="urn:microsoft.com/office/officeart/2005/8/layout/process1"/>
    <dgm:cxn modelId="{DF76C13F-047E-874B-A9EC-BC112772BCA5}" type="presOf" srcId="{D0C27DF4-D62B-B844-AB9E-11E721E2C939}" destId="{A625BBD8-7278-6C4D-9DBD-89C5C53420F0}"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C92EF283-4264-B94E-8507-9ADA32813779}" srcId="{02AEB0B8-1D20-8942-9FA7-425AAA193D1E}" destId="{00734369-9B05-2349-98EE-317300C1213D}" srcOrd="2" destOrd="0" parTransId="{8596E795-0655-9442-9707-40ED0A4F2062}" sibTransId="{4C7887A7-89F5-7645-908F-53C9C2822BC5}"/>
    <dgm:cxn modelId="{30B0108D-17F0-4244-8198-13FC5B58A81B}" type="presOf" srcId="{00734369-9B05-2349-98EE-317300C1213D}" destId="{1FE225E3-66EA-E942-B665-E2441BAC8980}" srcOrd="0" destOrd="0" presId="urn:microsoft.com/office/officeart/2005/8/layout/process1"/>
    <dgm:cxn modelId="{35E5058F-F599-C741-BC05-FA41ADB2CDF2}" type="presOf" srcId="{4B82EDA1-49A4-6844-8D92-EA4F5022A081}" destId="{AF8E12EB-2BB4-2741-BC94-886CDCB21584}" srcOrd="0" destOrd="0" presId="urn:microsoft.com/office/officeart/2005/8/layout/process1"/>
    <dgm:cxn modelId="{ADCC509D-E78D-DF48-850E-74B5786739CB}" srcId="{02AEB0B8-1D20-8942-9FA7-425AAA193D1E}" destId="{D0C27DF4-D62B-B844-AB9E-11E721E2C939}" srcOrd="0" destOrd="0" parTransId="{801E6C02-3B93-6E46-BF28-A39F6962D22D}" sibTransId="{4B82EDA1-49A4-6844-8D92-EA4F5022A081}"/>
    <dgm:cxn modelId="{532021A7-B5E7-854A-A4B0-622536BF28A2}" type="presOf" srcId="{4B82EDA1-49A4-6844-8D92-EA4F5022A081}" destId="{578C7065-D297-B641-A0A9-1531874B0091}" srcOrd="1" destOrd="0" presId="urn:microsoft.com/office/officeart/2005/8/layout/process1"/>
    <dgm:cxn modelId="{E978CBCC-01C6-EF4E-A8F6-6A67B9903DD0}" type="presOf" srcId="{4290765F-8E48-4D42-83E2-41BC3550287B}" destId="{279829C0-A37D-074D-8055-AE6DE3978F0A}" srcOrd="0" destOrd="0" presId="urn:microsoft.com/office/officeart/2005/8/layout/process1"/>
    <dgm:cxn modelId="{1F0637E4-7526-1D4F-B97E-56D88D2A0D70}" type="presOf" srcId="{4290765F-8E48-4D42-83E2-41BC3550287B}" destId="{119B521F-69B2-F143-860F-4BA27153F70D}" srcOrd="1" destOrd="0" presId="urn:microsoft.com/office/officeart/2005/8/layout/process1"/>
    <dgm:cxn modelId="{5F8C76EF-C879-2243-B1A6-74301DDF10D6}" type="presOf" srcId="{02AEB0B8-1D20-8942-9FA7-425AAA193D1E}" destId="{588FF6C2-DC34-8643-8A16-BA54467B7B01}" srcOrd="0" destOrd="0" presId="urn:microsoft.com/office/officeart/2005/8/layout/process1"/>
    <dgm:cxn modelId="{4FE04E23-FDE2-A942-B284-13E92DB8FC33}" type="presParOf" srcId="{588FF6C2-DC34-8643-8A16-BA54467B7B01}" destId="{A625BBD8-7278-6C4D-9DBD-89C5C53420F0}" srcOrd="0" destOrd="0" presId="urn:microsoft.com/office/officeart/2005/8/layout/process1"/>
    <dgm:cxn modelId="{3093B752-6598-8C49-BEF6-2BD77872E7EB}" type="presParOf" srcId="{588FF6C2-DC34-8643-8A16-BA54467B7B01}" destId="{AF8E12EB-2BB4-2741-BC94-886CDCB21584}" srcOrd="1" destOrd="0" presId="urn:microsoft.com/office/officeart/2005/8/layout/process1"/>
    <dgm:cxn modelId="{DD1A9699-B5CA-3046-A138-AB5FCE6B9C2E}" type="presParOf" srcId="{AF8E12EB-2BB4-2741-BC94-886CDCB21584}" destId="{578C7065-D297-B641-A0A9-1531874B0091}" srcOrd="0" destOrd="0" presId="urn:microsoft.com/office/officeart/2005/8/layout/process1"/>
    <dgm:cxn modelId="{85217F79-30ED-0B40-8F29-962E16E87443}" type="presParOf" srcId="{588FF6C2-DC34-8643-8A16-BA54467B7B01}" destId="{4270A86A-9FAB-FD44-A749-CE875B8EDC47}" srcOrd="2" destOrd="0" presId="urn:microsoft.com/office/officeart/2005/8/layout/process1"/>
    <dgm:cxn modelId="{13D20EA1-A7EC-A54E-8D54-772A27235722}" type="presParOf" srcId="{588FF6C2-DC34-8643-8A16-BA54467B7B01}" destId="{279829C0-A37D-074D-8055-AE6DE3978F0A}" srcOrd="3" destOrd="0" presId="urn:microsoft.com/office/officeart/2005/8/layout/process1"/>
    <dgm:cxn modelId="{5E6FF057-3702-FD44-837A-1FAF62007027}" type="presParOf" srcId="{279829C0-A37D-074D-8055-AE6DE3978F0A}" destId="{119B521F-69B2-F143-860F-4BA27153F70D}" srcOrd="0" destOrd="0" presId="urn:microsoft.com/office/officeart/2005/8/layout/process1"/>
    <dgm:cxn modelId="{D0B8CBA3-0F19-E249-AC82-CB95591589AF}"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reads within individuals into loci</a:t>
          </a:r>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Call SNPs in loci within individuals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loci across</a:t>
          </a:r>
          <a:r>
            <a:rPr lang="en-US" sz="2100" kern="1200" baseline="0" dirty="0"/>
            <a:t> individuals</a:t>
          </a:r>
          <a:endParaRPr lang="en-US" sz="2100" kern="1200" dirty="0"/>
        </a:p>
      </dsp:txBody>
      <dsp:txXfrm>
        <a:off x="6029214" y="126097"/>
        <a:ext cx="2062202" cy="1207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Remove reads below a</a:t>
          </a:r>
          <a:r>
            <a:rPr lang="en-US" sz="2000" kern="1200" baseline="0" dirty="0"/>
            <a:t> coverage cutoff</a:t>
          </a:r>
          <a:endParaRPr lang="en-US" sz="20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Match allelic pairs of reads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Merge allelic pairs that share a read into loci</a:t>
          </a:r>
        </a:p>
      </dsp:txBody>
      <dsp:txXfrm>
        <a:off x="6029214" y="126097"/>
        <a:ext cx="2062202" cy="120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 within individual coverage level</a:t>
          </a:r>
          <a:endParaRPr lang="en-US" sz="19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an among individual coverage level</a:t>
          </a:r>
          <a:endParaRPr lang="en-US" sz="19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Cluster reads by aligned</a:t>
          </a:r>
          <a:r>
            <a:rPr lang="en-US" sz="1900" kern="1200" baseline="0" dirty="0"/>
            <a:t> sequence similarity*</a:t>
          </a:r>
          <a:endParaRPr lang="en-US" sz="1900" kern="1200" dirty="0"/>
        </a:p>
      </dsp:txBody>
      <dsp:txXfrm>
        <a:off x="6029214" y="126097"/>
        <a:ext cx="2062202" cy="1207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2FA1D-462C-434A-AC16-687FB6E166FF}" type="datetimeFigureOut">
              <a:rPr lang="en-US" smtClean="0"/>
              <a:t>4/12/23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73D56-A31B-2241-A9D5-54325AB1D238}" type="slidenum">
              <a:rPr lang="en-US" smtClean="0"/>
              <a:t>‹#›</a:t>
            </a:fld>
            <a:endParaRPr lang="en-US"/>
          </a:p>
        </p:txBody>
      </p:sp>
    </p:spTree>
    <p:extLst>
      <p:ext uri="{BB962C8B-B14F-4D97-AF65-F5344CB8AC3E}">
        <p14:creationId xmlns:p14="http://schemas.microsoft.com/office/powerpoint/2010/main" val="117117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2</a:t>
            </a:fld>
            <a:endParaRPr lang="en-US"/>
          </a:p>
        </p:txBody>
      </p:sp>
    </p:spTree>
    <p:extLst>
      <p:ext uri="{BB962C8B-B14F-4D97-AF65-F5344CB8AC3E}">
        <p14:creationId xmlns:p14="http://schemas.microsoft.com/office/powerpoint/2010/main" val="245550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I used non-equilibrium simulations, it’s difficult to predict exact values for </a:t>
            </a:r>
            <a:r>
              <a:rPr lang="en-US" baseline="0" dirty="0" err="1"/>
              <a:t>popgen</a:t>
            </a:r>
            <a:r>
              <a:rPr lang="en-US" baseline="0" dirty="0"/>
              <a:t> parameters.  To infer estimates from RADseq data that is unbiased from reference assembly, I created a perfect reference with one read per locus and then mapped reads to the reference.  These alignments were then passed to dDocent and Stacks. These will be used as our expected values.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31</a:t>
            </a:fld>
            <a:endParaRPr lang="en-US"/>
          </a:p>
        </p:txBody>
      </p:sp>
    </p:spTree>
    <p:extLst>
      <p:ext uri="{BB962C8B-B14F-4D97-AF65-F5344CB8AC3E}">
        <p14:creationId xmlns:p14="http://schemas.microsoft.com/office/powerpoint/2010/main" val="3731704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32</a:t>
            </a:fld>
            <a:endParaRPr lang="en-US"/>
          </a:p>
        </p:txBody>
      </p:sp>
    </p:spTree>
    <p:extLst>
      <p:ext uri="{BB962C8B-B14F-4D97-AF65-F5344CB8AC3E}">
        <p14:creationId xmlns:p14="http://schemas.microsoft.com/office/powerpoint/2010/main" val="2156396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how </a:t>
            </a:r>
            <a:r>
              <a:rPr lang="en-US" baseline="0" dirty="0" err="1"/>
              <a:t>pyRAD</a:t>
            </a:r>
            <a:r>
              <a:rPr lang="en-US" baseline="0" dirty="0"/>
              <a:t> and dDocent largely capture the same pattern as our reference data sets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33</a:t>
            </a:fld>
            <a:endParaRPr lang="en-US"/>
          </a:p>
        </p:txBody>
      </p:sp>
    </p:spTree>
    <p:extLst>
      <p:ext uri="{BB962C8B-B14F-4D97-AF65-F5344CB8AC3E}">
        <p14:creationId xmlns:p14="http://schemas.microsoft.com/office/powerpoint/2010/main" val="3494207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a:t>
            </a:r>
            <a:r>
              <a:rPr lang="en-US" baseline="0" dirty="0"/>
              <a:t>e the the truncation of </a:t>
            </a:r>
            <a:r>
              <a:rPr lang="en-US" baseline="0" dirty="0" err="1"/>
              <a:t>Heterozygosities</a:t>
            </a:r>
            <a:r>
              <a:rPr lang="en-US" baseline="0" dirty="0"/>
              <a:t> observed in both Stacks versions.  </a:t>
            </a:r>
            <a:r>
              <a:rPr lang="en-US" baseline="0" dirty="0" err="1"/>
              <a:t>AftrRAD</a:t>
            </a:r>
            <a:r>
              <a:rPr lang="en-US" baseline="0" dirty="0"/>
              <a:t> is extremely similar but not pictured.</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34</a:t>
            </a:fld>
            <a:endParaRPr lang="en-US"/>
          </a:p>
        </p:txBody>
      </p:sp>
    </p:spTree>
    <p:extLst>
      <p:ext uri="{BB962C8B-B14F-4D97-AF65-F5344CB8AC3E}">
        <p14:creationId xmlns:p14="http://schemas.microsoft.com/office/powerpoint/2010/main" val="3835205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pipelines, as expected FST decreases,</a:t>
            </a:r>
            <a:r>
              <a:rPr lang="en-US" baseline="0" dirty="0"/>
              <a:t> the accuracy of FST estimates increases.  However, pipelines subjected to </a:t>
            </a:r>
            <a:r>
              <a:rPr lang="en-US" baseline="0" dirty="0" err="1"/>
              <a:t>overspitting</a:t>
            </a:r>
            <a:r>
              <a:rPr lang="en-US" baseline="0" dirty="0"/>
              <a:t> (Stacks, Stacks-G, and </a:t>
            </a:r>
            <a:r>
              <a:rPr lang="en-US" baseline="0" dirty="0" err="1"/>
              <a:t>aftrRAD</a:t>
            </a:r>
            <a:r>
              <a:rPr lang="en-US" baseline="0" dirty="0"/>
              <a:t>) fair much worse. </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37</a:t>
            </a:fld>
            <a:endParaRPr lang="en-US"/>
          </a:p>
        </p:txBody>
      </p:sp>
    </p:spTree>
    <p:extLst>
      <p:ext uri="{BB962C8B-B14F-4D97-AF65-F5344CB8AC3E}">
        <p14:creationId xmlns:p14="http://schemas.microsoft.com/office/powerpoint/2010/main" val="1642271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a:t>
            </a:r>
            <a:r>
              <a:rPr lang="en-US" baseline="0" dirty="0"/>
              <a:t> this happens when alleles are only partially split (i.e. only one rare allele is removed from heterozygous genotypes).  This leads to an artificial increase in the allele that is left as it is inferred to be a homozygote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38</a:t>
            </a:fld>
            <a:endParaRPr lang="en-US"/>
          </a:p>
        </p:txBody>
      </p:sp>
    </p:spTree>
    <p:extLst>
      <p:ext uri="{BB962C8B-B14F-4D97-AF65-F5344CB8AC3E}">
        <p14:creationId xmlns:p14="http://schemas.microsoft.com/office/powerpoint/2010/main" val="341890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not </a:t>
            </a:r>
            <a:r>
              <a:rPr lang="en-US" dirty="0" err="1"/>
              <a:t>icecream</a:t>
            </a:r>
            <a:r>
              <a:rPr lang="en-US" dirty="0"/>
              <a:t>!</a:t>
            </a:r>
          </a:p>
        </p:txBody>
      </p:sp>
      <p:sp>
        <p:nvSpPr>
          <p:cNvPr id="4" name="Slide Number Placeholder 3"/>
          <p:cNvSpPr>
            <a:spLocks noGrp="1"/>
          </p:cNvSpPr>
          <p:nvPr>
            <p:ph type="sldNum" sz="quarter" idx="10"/>
          </p:nvPr>
        </p:nvSpPr>
        <p:spPr/>
        <p:txBody>
          <a:bodyPr/>
          <a:lstStyle/>
          <a:p>
            <a:fld id="{12377592-5355-8645-956C-436C94C95896}" type="slidenum">
              <a:rPr lang="en-US" smtClean="0"/>
              <a:t>41</a:t>
            </a:fld>
            <a:endParaRPr lang="en-US"/>
          </a:p>
        </p:txBody>
      </p:sp>
    </p:spTree>
    <p:extLst>
      <p:ext uri="{BB962C8B-B14F-4D97-AF65-F5344CB8AC3E}">
        <p14:creationId xmlns:p14="http://schemas.microsoft.com/office/powerpoint/2010/main" val="369305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3</a:t>
            </a:fld>
            <a:endParaRPr lang="en-US"/>
          </a:p>
        </p:txBody>
      </p:sp>
    </p:spTree>
    <p:extLst>
      <p:ext uri="{BB962C8B-B14F-4D97-AF65-F5344CB8AC3E}">
        <p14:creationId xmlns:p14="http://schemas.microsoft.com/office/powerpoint/2010/main" val="273571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4</a:t>
            </a:fld>
            <a:endParaRPr lang="en-US"/>
          </a:p>
        </p:txBody>
      </p:sp>
    </p:spTree>
    <p:extLst>
      <p:ext uri="{BB962C8B-B14F-4D97-AF65-F5344CB8AC3E}">
        <p14:creationId xmlns:p14="http://schemas.microsoft.com/office/powerpoint/2010/main" val="366743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7</a:t>
            </a:fld>
            <a:endParaRPr lang="en-US"/>
          </a:p>
        </p:txBody>
      </p:sp>
    </p:spTree>
    <p:extLst>
      <p:ext uri="{BB962C8B-B14F-4D97-AF65-F5344CB8AC3E}">
        <p14:creationId xmlns:p14="http://schemas.microsoft.com/office/powerpoint/2010/main" val="154378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is a haplotype</a:t>
            </a:r>
            <a:r>
              <a:rPr lang="en-US" baseline="0" dirty="0"/>
              <a:t> network from one simulated rad locus (80 individuals) to demonstrate the complexity of data.  Imagine scaling this up to 20,000 loci.</a:t>
            </a:r>
          </a:p>
          <a:p>
            <a:endParaRPr lang="en-US" baseline="0" dirty="0"/>
          </a:p>
          <a:p>
            <a:r>
              <a:rPr lang="en-US" baseline="0" dirty="0"/>
              <a:t>There’s reason inbred lines are selected for genome assemblies!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13</a:t>
            </a:fld>
            <a:endParaRPr lang="en-US"/>
          </a:p>
        </p:txBody>
      </p:sp>
    </p:spTree>
    <p:extLst>
      <p:ext uri="{BB962C8B-B14F-4D97-AF65-F5344CB8AC3E}">
        <p14:creationId xmlns:p14="http://schemas.microsoft.com/office/powerpoint/2010/main" val="304443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19</a:t>
            </a:fld>
            <a:endParaRPr lang="en-US"/>
          </a:p>
        </p:txBody>
      </p:sp>
    </p:spTree>
    <p:extLst>
      <p:ext uri="{BB962C8B-B14F-4D97-AF65-F5344CB8AC3E}">
        <p14:creationId xmlns:p14="http://schemas.microsoft.com/office/powerpoint/2010/main" val="43955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20</a:t>
            </a:fld>
            <a:endParaRPr lang="en-US"/>
          </a:p>
        </p:txBody>
      </p:sp>
    </p:spTree>
    <p:extLst>
      <p:ext uri="{BB962C8B-B14F-4D97-AF65-F5344CB8AC3E}">
        <p14:creationId xmlns:p14="http://schemas.microsoft.com/office/powerpoint/2010/main" val="191709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a:t>
            </a:r>
            <a:r>
              <a:rPr lang="en-US" baseline="0" dirty="0"/>
              <a:t> parameters were varied for 7 different versions of RADseq pipelines:</a:t>
            </a:r>
          </a:p>
          <a:p>
            <a:endParaRPr lang="en-US" baseline="0" dirty="0"/>
          </a:p>
          <a:p>
            <a:r>
              <a:rPr lang="en-US" baseline="0" dirty="0"/>
              <a:t>dDocent 2.19 - Paired-end and Single-end</a:t>
            </a:r>
          </a:p>
          <a:p>
            <a:r>
              <a:rPr lang="en-US" baseline="0" dirty="0" err="1"/>
              <a:t>pyRAD</a:t>
            </a:r>
            <a:r>
              <a:rPr lang="en-US" baseline="0" dirty="0"/>
              <a:t> 3.0.66- Paired-end and Single-end</a:t>
            </a:r>
          </a:p>
          <a:p>
            <a:r>
              <a:rPr lang="en-US" baseline="0" dirty="0" err="1"/>
              <a:t>aftrRAD</a:t>
            </a:r>
            <a:r>
              <a:rPr lang="en-US" baseline="0" dirty="0"/>
              <a:t> 5.0</a:t>
            </a:r>
          </a:p>
          <a:p>
            <a:r>
              <a:rPr lang="en-US" baseline="0" dirty="0"/>
              <a:t>Stacked v1.40 Using the default </a:t>
            </a:r>
            <a:r>
              <a:rPr lang="en-US" baseline="0" dirty="0" err="1"/>
              <a:t>ungapped</a:t>
            </a:r>
            <a:r>
              <a:rPr lang="en-US" baseline="0" dirty="0"/>
              <a:t> assembly method and new gapped assembly method</a:t>
            </a:r>
          </a:p>
          <a:p>
            <a:endParaRPr lang="en-US" baseline="0" dirty="0"/>
          </a:p>
          <a:p>
            <a:r>
              <a:rPr lang="en-US" baseline="0" dirty="0"/>
              <a:t>Note how the scales on each graph change.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22</a:t>
            </a:fld>
            <a:endParaRPr lang="en-US"/>
          </a:p>
        </p:txBody>
      </p:sp>
    </p:spTree>
    <p:extLst>
      <p:ext uri="{BB962C8B-B14F-4D97-AF65-F5344CB8AC3E}">
        <p14:creationId xmlns:p14="http://schemas.microsoft.com/office/powerpoint/2010/main" val="1505792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is similar if using a 5% cutoff.</a:t>
            </a:r>
            <a:r>
              <a:rPr lang="en-US" baseline="0" dirty="0"/>
              <a:t> Past 1% INDELs Stacks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23</a:t>
            </a:fld>
            <a:endParaRPr lang="en-US"/>
          </a:p>
        </p:txBody>
      </p:sp>
    </p:spTree>
    <p:extLst>
      <p:ext uri="{BB962C8B-B14F-4D97-AF65-F5344CB8AC3E}">
        <p14:creationId xmlns:p14="http://schemas.microsoft.com/office/powerpoint/2010/main" val="2174501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73170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11"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56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99669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341"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0" y="5493219"/>
            <a:ext cx="2743200" cy="365125"/>
          </a:xfrm>
        </p:spPr>
        <p:txBody>
          <a:bodyPr/>
          <a:lstStyle/>
          <a:p>
            <a:fld id="{D8556C19-FFD4-0046-85A8-3C428FEF46AB}" type="datetimeFigureOut">
              <a:rPr lang="en-US" smtClean="0"/>
              <a:t>4/12/23</a:t>
            </a:fld>
            <a:endParaRPr lang="en-US"/>
          </a:p>
        </p:txBody>
      </p:sp>
      <p:sp>
        <p:nvSpPr>
          <p:cNvPr id="6" name="Footer Placeholder 5"/>
          <p:cNvSpPr>
            <a:spLocks noGrp="1"/>
          </p:cNvSpPr>
          <p:nvPr>
            <p:ph type="ftr" sz="quarter" idx="11"/>
          </p:nvPr>
        </p:nvSpPr>
        <p:spPr>
          <a:xfrm>
            <a:off x="3200400" y="5493219"/>
            <a:ext cx="4114800" cy="365125"/>
          </a:xfrm>
        </p:spPr>
        <p:txBody>
          <a:bodyPr/>
          <a:lstStyle/>
          <a:p>
            <a:endParaRPr lang="en-US"/>
          </a:p>
        </p:txBody>
      </p:sp>
      <p:sp>
        <p:nvSpPr>
          <p:cNvPr id="7" name="Slide Number Placeholder 6"/>
          <p:cNvSpPr>
            <a:spLocks noGrp="1"/>
          </p:cNvSpPr>
          <p:nvPr>
            <p:ph type="sldNum" sz="quarter" idx="12"/>
          </p:nvPr>
        </p:nvSpPr>
        <p:spPr>
          <a:xfrm>
            <a:off x="7772400" y="5493219"/>
            <a:ext cx="2743200" cy="365125"/>
          </a:xfrm>
        </p:spPr>
        <p:txBody>
          <a:bodyPr/>
          <a:lstStyle/>
          <a:p>
            <a:fld id="{1DF74D97-BC5B-F44E-A15B-EC5F64B9989B}" type="slidenum">
              <a:rPr lang="en-US" smtClean="0"/>
              <a:t>‹#›</a:t>
            </a:fld>
            <a:endParaRPr lang="en-US"/>
          </a:p>
        </p:txBody>
      </p:sp>
      <p:sp>
        <p:nvSpPr>
          <p:cNvPr id="16" name="Title 1"/>
          <p:cNvSpPr>
            <a:spLocks noGrp="1"/>
          </p:cNvSpPr>
          <p:nvPr>
            <p:ph type="title"/>
          </p:nvPr>
        </p:nvSpPr>
        <p:spPr>
          <a:xfrm>
            <a:off x="44823" y="0"/>
            <a:ext cx="10027024" cy="1325563"/>
          </a:xfrm>
        </p:spPr>
        <p:txBody>
          <a:bodyPr anchor="t"/>
          <a:lstStyle/>
          <a:p>
            <a:r>
              <a:rPr lang="en-US"/>
              <a:t>Click to edit Master title style</a:t>
            </a:r>
            <a:endParaRPr lang="en-US" dirty="0"/>
          </a:p>
        </p:txBody>
      </p:sp>
      <p:sp>
        <p:nvSpPr>
          <p:cNvPr id="17" name="Content Placeholder 2"/>
          <p:cNvSpPr>
            <a:spLocks noGrp="1"/>
          </p:cNvSpPr>
          <p:nvPr>
            <p:ph sz="half" idx="14"/>
          </p:nvPr>
        </p:nvSpPr>
        <p:spPr>
          <a:xfrm>
            <a:off x="5042647"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033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125021" cy="435133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20021" y="6364909"/>
            <a:ext cx="2743200" cy="365125"/>
          </a:xfrm>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14685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59EFB6-422A-6143-9ACA-EA52F484561B}"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58270" y="0"/>
            <a:ext cx="10027024" cy="1325563"/>
          </a:xfrm>
          <a:prstGeom prst="rect">
            <a:avLst/>
          </a:prstGeom>
        </p:spPr>
        <p:txBody>
          <a:bodyPr anchor="t"/>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t>Click to edit Master title style</a:t>
            </a:r>
            <a:endParaRPr lang="en-US" dirty="0"/>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6806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59EFB6-422A-6143-9ACA-EA52F484561B}"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12" name="TextBox 11"/>
          <p:cNvSpPr txBox="1"/>
          <p:nvPr userDrawn="1"/>
        </p:nvSpPr>
        <p:spPr>
          <a:xfrm>
            <a:off x="5499652" y="450574"/>
            <a:ext cx="184731" cy="369332"/>
          </a:xfrm>
          <a:prstGeom prst="rect">
            <a:avLst/>
          </a:prstGeom>
          <a:noFill/>
        </p:spPr>
        <p:txBody>
          <a:bodyPr wrap="none" rtlCol="0">
            <a:spAutoFit/>
          </a:bodyPr>
          <a:lstStyle/>
          <a:p>
            <a:endParaRPr lang="en-US" dirty="0"/>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61621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59EFB6-422A-6143-9ACA-EA52F484561B}" type="datetimeFigureOut">
              <a:rPr lang="en-US" smtClean="0"/>
              <a:t>4/12/23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A3B273-D705-D645-8176-F77D3F8BA3D4}" type="slidenum">
              <a:rPr lang="en-US" smtClean="0"/>
              <a:t>‹#›</a:t>
            </a:fld>
            <a:endParaRPr lang="en-US"/>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72014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59EFB6-422A-6143-9ACA-EA52F484561B}" type="datetimeFigureOut">
              <a:rPr lang="en-US" smtClean="0"/>
              <a:t>4/12/23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36205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9EFB6-422A-6143-9ACA-EA52F484561B}" type="datetimeFigureOut">
              <a:rPr lang="en-US" smtClean="0"/>
              <a:t>4/12/23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6104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7350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06744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extLst>
              <a:ext uri="{BEBA8EAE-BF5A-486C-A8C5-ECC9F3942E4B}">
                <a14:imgProps xmlns:a14="http://schemas.microsoft.com/office/drawing/2010/main">
                  <a14:imgLayer r:embed="rId15">
                    <a14:imgEffect>
                      <a14:brightnessContrast contrast="1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E59EFB6-422A-6143-9ACA-EA52F484561B}" type="datetimeFigureOut">
              <a:rPr lang="en-US" smtClean="0"/>
              <a:pPr/>
              <a:t>4/12/23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43A3B273-D705-D645-8176-F77D3F8BA3D4}" type="slidenum">
              <a:rPr lang="en-US" smtClean="0"/>
              <a:pPr/>
              <a:t>‹#›</a:t>
            </a:fld>
            <a:endParaRPr lang="en-US"/>
          </a:p>
        </p:txBody>
      </p:sp>
    </p:spTree>
    <p:extLst>
      <p:ext uri="{BB962C8B-B14F-4D97-AF65-F5344CB8AC3E}">
        <p14:creationId xmlns:p14="http://schemas.microsoft.com/office/powerpoint/2010/main" val="59910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image" Target="../media/image13.jpg"/><Relationship Id="rId16" Type="http://schemas.openxmlformats.org/officeDocument/2006/relationships/image" Target="../media/image5.png"/><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png"/><Relationship Id="rId15" Type="http://schemas.microsoft.com/office/2007/relationships/hdphoto" Target="../media/hdphoto5.wdp"/><Relationship Id="rId10" Type="http://schemas.openxmlformats.org/officeDocument/2006/relationships/image" Target="../media/image10.png"/><Relationship Id="rId4" Type="http://schemas.microsoft.com/office/2007/relationships/hdphoto" Target="../media/hdphoto6.wdp"/><Relationship Id="rId9" Type="http://schemas.openxmlformats.org/officeDocument/2006/relationships/image" Target="../media/image16.png"/><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4.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5.tiff"/><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noAutofit/>
          </a:bodyPr>
          <a:lstStyle/>
          <a:p>
            <a:r>
              <a:rPr lang="en-US" sz="5400" dirty="0"/>
              <a:t>RADseq Pipelines: </a:t>
            </a:r>
            <a:br>
              <a:rPr lang="en-US" sz="5400" dirty="0"/>
            </a:br>
            <a:r>
              <a:rPr lang="en-US" sz="4000" dirty="0"/>
              <a:t>an overview</a:t>
            </a:r>
            <a:endParaRPr lang="en-US" sz="2400" dirty="0">
              <a:latin typeface="Helvetica" charset="0"/>
              <a:ea typeface="Helvetica" charset="0"/>
              <a:cs typeface="Helvetica" charset="0"/>
            </a:endParaRPr>
          </a:p>
        </p:txBody>
      </p:sp>
      <p:sp>
        <p:nvSpPr>
          <p:cNvPr id="11" name="Subtitle 10">
            <a:extLst>
              <a:ext uri="{FF2B5EF4-FFF2-40B4-BE49-F238E27FC236}">
                <a16:creationId xmlns:a16="http://schemas.microsoft.com/office/drawing/2014/main" id="{0891D424-45FB-DC47-9740-F969EE95DFD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26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pyRAD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fontScale="92500"/>
          </a:bodyPr>
          <a:lstStyle/>
          <a:p>
            <a:r>
              <a:rPr lang="en-US" dirty="0"/>
              <a:t>Flexible package designed to handle multiple different </a:t>
            </a:r>
            <a:r>
              <a:rPr lang="en-US" dirty="0" err="1"/>
              <a:t>RADseq</a:t>
            </a:r>
            <a:r>
              <a:rPr lang="en-US" dirty="0"/>
              <a:t> methods</a:t>
            </a:r>
          </a:p>
          <a:p>
            <a:r>
              <a:rPr lang="en-US" dirty="0"/>
              <a:t>Open source, easy to read python code</a:t>
            </a:r>
          </a:p>
          <a:p>
            <a:r>
              <a:rPr lang="en-US" dirty="0"/>
              <a:t>Performs clustering and alignment, so INDELS are properly handled</a:t>
            </a:r>
          </a:p>
          <a:p>
            <a:r>
              <a:rPr lang="en-US" dirty="0"/>
              <a:t>Can output several different output types directly</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r>
              <a:rPr lang="en-US" dirty="0"/>
              <a:t>Is designed mostly for phylogenetics</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8453"/>
          <a:stretch/>
        </p:blipFill>
        <p:spPr>
          <a:xfrm>
            <a:off x="10995202" y="717783"/>
            <a:ext cx="1084735" cy="705904"/>
          </a:xfrm>
          <a:prstGeom prst="rect">
            <a:avLst/>
          </a:prstGeom>
        </p:spPr>
      </p:pic>
    </p:spTree>
    <p:extLst>
      <p:ext uri="{BB962C8B-B14F-4D97-AF65-F5344CB8AC3E}">
        <p14:creationId xmlns:p14="http://schemas.microsoft.com/office/powerpoint/2010/main" val="129166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aftrRAD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clustering and alignment, so INDELS are properly handled</a:t>
            </a:r>
          </a:p>
          <a:p>
            <a:pPr marL="0" indent="0">
              <a:buNone/>
            </a:pPr>
            <a:endParaRPr lang="en-US" dirty="0"/>
          </a:p>
          <a:p>
            <a:r>
              <a:rPr lang="en-US" dirty="0"/>
              <a:t>Is tuned to be more sensitive than </a:t>
            </a:r>
            <a:r>
              <a:rPr lang="en-US" dirty="0" err="1"/>
              <a:t>pyRAD</a:t>
            </a:r>
            <a:r>
              <a:rPr lang="en-US" dirty="0"/>
              <a:t> for polymorphic loci</a:t>
            </a:r>
          </a:p>
          <a:p>
            <a:endParaRPr lang="en-US" dirty="0"/>
          </a:p>
          <a:p>
            <a:r>
              <a:rPr lang="en-US" dirty="0"/>
              <a:t>Output can be converted to a variety of formats</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7885"/>
          <a:stretch/>
        </p:blipFill>
        <p:spPr>
          <a:xfrm>
            <a:off x="10995202" y="717784"/>
            <a:ext cx="1084735" cy="740626"/>
          </a:xfrm>
          <a:prstGeom prst="rect">
            <a:avLst/>
          </a:prstGeom>
        </p:spPr>
      </p:pic>
    </p:spTree>
    <p:extLst>
      <p:ext uri="{BB962C8B-B14F-4D97-AF65-F5344CB8AC3E}">
        <p14:creationId xmlns:p14="http://schemas.microsoft.com/office/powerpoint/2010/main" val="401421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4262" y="2185341"/>
            <a:ext cx="5495365" cy="2387600"/>
          </a:xfrm>
          <a:noFill/>
        </p:spPr>
        <p:txBody>
          <a:bodyPr>
            <a:noAutofit/>
          </a:bodyPr>
          <a:lstStyle/>
          <a:p>
            <a:r>
              <a:rPr lang="en-US" sz="5400" b="1" dirty="0"/>
              <a:t>RADseq Bioinformatic Challenges</a:t>
            </a:r>
            <a:endParaRPr lang="en-US" sz="2400" b="1" dirty="0">
              <a:latin typeface="Helvetica" charset="0"/>
              <a:ea typeface="Helvetica" charset="0"/>
              <a:cs typeface="Helvetica" charset="0"/>
            </a:endParaRPr>
          </a:p>
        </p:txBody>
      </p:sp>
      <p:pic>
        <p:nvPicPr>
          <p:cNvPr id="6" name="Picture 5">
            <a:extLst>
              <a:ext uri="{FF2B5EF4-FFF2-40B4-BE49-F238E27FC236}">
                <a16:creationId xmlns:a16="http://schemas.microsoft.com/office/drawing/2014/main" id="{D6664398-B9AC-024A-8874-94406E2EEF5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900056" y="3223092"/>
            <a:ext cx="3993974" cy="3450578"/>
          </a:xfrm>
          <a:prstGeom prst="rect">
            <a:avLst/>
          </a:prstGeom>
        </p:spPr>
      </p:pic>
    </p:spTree>
    <p:extLst>
      <p:ext uri="{BB962C8B-B14F-4D97-AF65-F5344CB8AC3E}">
        <p14:creationId xmlns:p14="http://schemas.microsoft.com/office/powerpoint/2010/main" val="345641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Assemblin</a:t>
            </a:r>
            <a:r>
              <a:rPr lang="en-US" dirty="0"/>
              <a:t>’ </a:t>
            </a:r>
            <a:r>
              <a:rPr lang="en-US" dirty="0" err="1"/>
              <a:t>ain’t</a:t>
            </a:r>
            <a:r>
              <a:rPr lang="en-US" dirty="0"/>
              <a:t> easy</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6" name="Content Placeholder 16"/>
          <p:cNvSpPr>
            <a:spLocks noGrp="1"/>
          </p:cNvSpPr>
          <p:nvPr>
            <p:ph idx="1"/>
          </p:nvPr>
        </p:nvSpPr>
        <p:spPr>
          <a:xfrm>
            <a:off x="58270" y="1596893"/>
            <a:ext cx="5391554" cy="4351338"/>
          </a:xfrm>
        </p:spPr>
        <p:txBody>
          <a:bodyPr>
            <a:normAutofit/>
          </a:bodyPr>
          <a:lstStyle/>
          <a:p>
            <a:r>
              <a:rPr lang="en-US" dirty="0"/>
              <a:t>RAD </a:t>
            </a:r>
            <a:r>
              <a:rPr lang="en-US" i="1" dirty="0"/>
              <a:t>de novo </a:t>
            </a:r>
            <a:r>
              <a:rPr lang="en-US" dirty="0"/>
              <a:t>assembly challenges:</a:t>
            </a:r>
          </a:p>
          <a:p>
            <a:pPr lvl="1"/>
            <a:endParaRPr lang="en-US" dirty="0"/>
          </a:p>
          <a:p>
            <a:pPr lvl="1"/>
            <a:r>
              <a:rPr lang="en-US" dirty="0"/>
              <a:t>Reads often do not overlap</a:t>
            </a:r>
          </a:p>
          <a:p>
            <a:pPr lvl="1"/>
            <a:endParaRPr lang="en-US" dirty="0"/>
          </a:p>
          <a:p>
            <a:pPr lvl="1"/>
            <a:r>
              <a:rPr lang="en-US" dirty="0"/>
              <a:t>Reads are often much shorter than genomic fragments </a:t>
            </a:r>
          </a:p>
          <a:p>
            <a:pPr lvl="1"/>
            <a:endParaRPr lang="en-US" dirty="0"/>
          </a:p>
          <a:p>
            <a:pPr lvl="1"/>
            <a:r>
              <a:rPr lang="en-US" dirty="0"/>
              <a:t>Sequencing errors, PCR errors</a:t>
            </a:r>
          </a:p>
          <a:p>
            <a:pPr lvl="1"/>
            <a:endParaRPr lang="en-US" dirty="0"/>
          </a:p>
          <a:p>
            <a:pPr lvl="1"/>
            <a:r>
              <a:rPr lang="en-US" b="1" dirty="0">
                <a:solidFill>
                  <a:schemeClr val="accent4"/>
                </a:solidFill>
              </a:rPr>
              <a:t>Data sets are large and diverse with multiple alleles per locus</a:t>
            </a:r>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79988" y="922568"/>
            <a:ext cx="5949575" cy="5907024"/>
          </a:xfrm>
          <a:prstGeom prst="rect">
            <a:avLst/>
          </a:prstGeom>
        </p:spPr>
      </p:pic>
      <p:pic>
        <p:nvPicPr>
          <p:cNvPr id="7" name="Picture 6"/>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8988"/>
          <a:stretch/>
        </p:blipFill>
        <p:spPr>
          <a:xfrm>
            <a:off x="10995202" y="717783"/>
            <a:ext cx="1084735" cy="1285188"/>
          </a:xfrm>
          <a:prstGeom prst="rect">
            <a:avLst/>
          </a:prstGeom>
        </p:spPr>
      </p:pic>
    </p:spTree>
    <p:extLst>
      <p:ext uri="{BB962C8B-B14F-4D97-AF65-F5344CB8AC3E}">
        <p14:creationId xmlns:p14="http://schemas.microsoft.com/office/powerpoint/2010/main" val="94819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5499250" y="2498010"/>
            <a:ext cx="5221632" cy="3874125"/>
          </a:xfrm>
        </p:spPr>
        <p:txBody>
          <a:bodyPr anchor="ctr">
            <a:noAutofit/>
          </a:bodyPr>
          <a:lstStyle/>
          <a:p>
            <a:r>
              <a:rPr lang="en-US" dirty="0"/>
              <a:t>Possible causes:</a:t>
            </a:r>
          </a:p>
          <a:p>
            <a:pPr lvl="1"/>
            <a:r>
              <a:rPr lang="en-US" dirty="0"/>
              <a:t>Paralogs</a:t>
            </a:r>
          </a:p>
          <a:p>
            <a:pPr lvl="1"/>
            <a:r>
              <a:rPr lang="en-US" dirty="0"/>
              <a:t>Polyploidy</a:t>
            </a:r>
          </a:p>
          <a:p>
            <a:r>
              <a:rPr lang="en-US" dirty="0"/>
              <a:t>Relatively easy to detect</a:t>
            </a:r>
          </a:p>
          <a:p>
            <a:pPr lvl="1"/>
            <a:r>
              <a:rPr lang="en-US" dirty="0"/>
              <a:t>High levels of coverage and heterozygosity</a:t>
            </a:r>
          </a:p>
          <a:p>
            <a:pPr lvl="1"/>
            <a:r>
              <a:rPr lang="en-US" dirty="0"/>
              <a:t>&gt; 2 haplotypes per individual</a:t>
            </a:r>
          </a:p>
        </p:txBody>
      </p:sp>
      <p:pic>
        <p:nvPicPr>
          <p:cNvPr id="47" name="Picture 46"/>
          <p:cNvPicPr>
            <a:picLocks noChangeAspect="1"/>
          </p:cNvPicPr>
          <p:nvPr/>
        </p:nvPicPr>
        <p:blipFill>
          <a:blip r:embed="rId2">
            <a:extLst>
              <a:ext uri="{BEBA8EAE-BF5A-486C-A8C5-ECC9F3942E4B}">
                <a14:imgProps xmlns:a14="http://schemas.microsoft.com/office/drawing/2010/main">
                  <a14:imgLayer r:embed="rId3">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8173091" y="3154106"/>
            <a:ext cx="2742124" cy="1225387"/>
          </a:xfrm>
          <a:prstGeom prst="rect">
            <a:avLst/>
          </a:prstGeom>
        </p:spPr>
      </p:pic>
      <p:pic>
        <p:nvPicPr>
          <p:cNvPr id="48" name="Picture 47"/>
          <p:cNvPicPr>
            <a:picLocks noChangeAspect="1"/>
          </p:cNvPicPr>
          <p:nvPr/>
        </p:nvPicPr>
        <p:blipFill>
          <a:blip r:embed="rId4">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9" name="Picture 48"/>
          <p:cNvPicPr>
            <a:picLocks noChangeAspect="1"/>
          </p:cNvPicPr>
          <p:nvPr/>
        </p:nvPicPr>
        <p:blipFill rotWithShape="1">
          <a:blip r:embed="rId4">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312150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7">
                                            <p:txEl>
                                              <p:pRg st="1" end="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7">
                                            <p:txEl>
                                              <p:pRg st="3" end="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xEl>
                                              <p:pRg st="4" end="4"/>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6" grpId="0" animBg="1"/>
      <p:bldP spid="17" grpId="0" animBg="1"/>
      <p:bldP spid="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53" grpId="0" animBg="1"/>
      <p:bldP spid="54" grpId="0" animBg="1"/>
      <p:bldP spid="56" grpId="0" animBg="1"/>
      <p:bldP spid="57" grpId="0" animBg="1"/>
      <p:bldP spid="58" grpId="0" animBg="1"/>
      <p:bldP spid="60" grpId="0" animBg="1"/>
      <p:bldP spid="61" grpId="0" animBg="1"/>
      <p:bldP spid="63" grpId="0" animBg="1"/>
      <p:bldP spid="64" grpId="0" animBg="1"/>
      <p:bldP spid="66" grpId="0" animBg="1"/>
      <p:bldP spid="67" grpId="0" animBg="1"/>
      <p:bldP spid="70" grpId="0" animBg="1"/>
      <p:bldP spid="71" grpId="0" animBg="1"/>
      <p:bldP spid="36" grpId="0" animBg="1"/>
      <p:bldP spid="84" grpId="0" animBg="1"/>
      <p:bldP spid="116" grpId="0" animBg="1"/>
      <p:bldP spid="11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4944282" y="2498010"/>
            <a:ext cx="6142360" cy="3874125"/>
          </a:xfrm>
        </p:spPr>
        <p:txBody>
          <a:bodyPr anchor="ctr">
            <a:noAutofit/>
          </a:bodyPr>
          <a:lstStyle/>
          <a:p>
            <a:pPr marL="0" indent="0">
              <a:buNone/>
            </a:pPr>
            <a:endParaRPr lang="en-US" dirty="0"/>
          </a:p>
          <a:p>
            <a:r>
              <a:rPr lang="en-US" dirty="0">
                <a:solidFill>
                  <a:schemeClr val="accent4"/>
                </a:solidFill>
              </a:rPr>
              <a:t>Small percentage of loci, even with liberal assembly parameters</a:t>
            </a:r>
          </a:p>
          <a:p>
            <a:pPr lvl="1"/>
            <a:r>
              <a:rPr lang="en-US" sz="2000" dirty="0" err="1"/>
              <a:t>Ilut</a:t>
            </a:r>
            <a:r>
              <a:rPr lang="en-US" sz="2000" dirty="0"/>
              <a:t> et al. (2014)</a:t>
            </a:r>
          </a:p>
          <a:p>
            <a:pPr lvl="1"/>
            <a:r>
              <a:rPr lang="en-US" sz="2000" dirty="0"/>
              <a:t>Harvey et al. (2015)</a:t>
            </a:r>
          </a:p>
        </p:txBody>
      </p:sp>
      <p:pic>
        <p:nvPicPr>
          <p:cNvPr id="47" name="Picture 46"/>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493035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2"/>
            <a:ext cx="128703" cy="2109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16"/>
          <p:cNvSpPr txBox="1">
            <a:spLocks/>
          </p:cNvSpPr>
          <p:nvPr/>
        </p:nvSpPr>
        <p:spPr>
          <a:xfrm>
            <a:off x="5499250" y="2498010"/>
            <a:ext cx="5221632" cy="3874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Possible causes:</a:t>
            </a:r>
          </a:p>
          <a:p>
            <a:pPr lvl="1"/>
            <a:r>
              <a:rPr lang="en-US" dirty="0"/>
              <a:t>Divergent alleles</a:t>
            </a:r>
          </a:p>
          <a:p>
            <a:pPr lvl="2"/>
            <a:r>
              <a:rPr lang="en-US" dirty="0"/>
              <a:t>Ancestral polymorphisms</a:t>
            </a:r>
          </a:p>
          <a:p>
            <a:pPr lvl="2"/>
            <a:r>
              <a:rPr lang="en-US" dirty="0"/>
              <a:t>Introgression</a:t>
            </a:r>
          </a:p>
          <a:p>
            <a:pPr lvl="1"/>
            <a:r>
              <a:rPr lang="en-US" dirty="0">
                <a:solidFill>
                  <a:schemeClr val="accent4"/>
                </a:solidFill>
              </a:rPr>
              <a:t>INDELs</a:t>
            </a:r>
          </a:p>
          <a:p>
            <a:endParaRPr lang="en-US" dirty="0"/>
          </a:p>
          <a:p>
            <a:r>
              <a:rPr lang="en-US" dirty="0"/>
              <a:t>Difficult to detect</a:t>
            </a:r>
          </a:p>
          <a:p>
            <a:pPr lvl="1"/>
            <a:r>
              <a:rPr lang="en-US" dirty="0"/>
              <a:t>Appear to be homozygous loci</a:t>
            </a:r>
          </a:p>
          <a:p>
            <a:pPr lvl="1"/>
            <a:endParaRPr lang="en-US" dirty="0"/>
          </a:p>
        </p:txBody>
      </p:sp>
      <p:sp>
        <p:nvSpPr>
          <p:cNvPr id="86" name="Rectangle 85"/>
          <p:cNvSpPr/>
          <p:nvPr/>
        </p:nvSpPr>
        <p:spPr>
          <a:xfrm>
            <a:off x="5459836" y="1017333"/>
            <a:ext cx="124811" cy="20441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MG_5249.JPG"/>
          <p:cNvPicPr>
            <a:picLocks noChangeAspect="1"/>
          </p:cNvPicPr>
          <p:nvPr/>
        </p:nvPicPr>
        <p:blipFill rotWithShape="1">
          <a:blip r:embed="rId2">
            <a:extLst>
              <a:ext uri="{BEBA8EAE-BF5A-486C-A8C5-ECC9F3942E4B}">
                <a14:imgProps xmlns:a14="http://schemas.microsoft.com/office/drawing/2010/main">
                  <a14:imgLayer r:embed="rId3">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319087" y="5298201"/>
            <a:ext cx="2821359" cy="1608137"/>
          </a:xfrm>
          <a:prstGeom prst="rect">
            <a:avLst/>
          </a:prstGeom>
          <a:ln>
            <a:noFill/>
          </a:ln>
          <a:effectLst/>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97273" l="167" r="99167"/>
                    </a14:imgEffect>
                  </a14:imgLayer>
                </a14:imgProps>
              </a:ext>
            </a:extLst>
          </a:blip>
          <a:stretch>
            <a:fillRect/>
          </a:stretch>
        </p:blipFill>
        <p:spPr>
          <a:xfrm>
            <a:off x="8217268" y="3705189"/>
            <a:ext cx="2389656" cy="1314310"/>
          </a:xfrm>
          <a:prstGeom prst="rect">
            <a:avLst/>
          </a:prstGeom>
        </p:spPr>
      </p:pic>
      <p:grpSp>
        <p:nvGrpSpPr>
          <p:cNvPr id="35" name="Group 34"/>
          <p:cNvGrpSpPr/>
          <p:nvPr/>
        </p:nvGrpSpPr>
        <p:grpSpPr>
          <a:xfrm>
            <a:off x="5046481" y="4838593"/>
            <a:ext cx="3459397" cy="2031236"/>
            <a:chOff x="6886357" y="4966344"/>
            <a:chExt cx="3459397" cy="2031236"/>
          </a:xfrm>
        </p:grpSpPr>
        <p:grpSp>
          <p:nvGrpSpPr>
            <p:cNvPr id="36" name="Group 35"/>
            <p:cNvGrpSpPr/>
            <p:nvPr/>
          </p:nvGrpSpPr>
          <p:grpSpPr>
            <a:xfrm>
              <a:off x="6886357" y="4966344"/>
              <a:ext cx="3459397" cy="1980750"/>
              <a:chOff x="8049431" y="4123230"/>
              <a:chExt cx="4243482" cy="2823864"/>
            </a:xfrm>
          </p:grpSpPr>
          <p:pic>
            <p:nvPicPr>
              <p:cNvPr id="38" name="Picture 37"/>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39" name="Picture 38"/>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0" name="Picture 39"/>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41" name="Picture 40"/>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42" name="Picture 41"/>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43" name="Picture 42"/>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44" name="Picture 43"/>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45" name="Picture 44"/>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46" name="Picture 45"/>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37" name="Picture 36"/>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pic>
        <p:nvPicPr>
          <p:cNvPr id="47" name="Picture 46"/>
          <p:cNvPicPr>
            <a:picLocks noChangeAspect="1"/>
          </p:cNvPicPr>
          <p:nvPr/>
        </p:nvPicPr>
        <p:blipFill>
          <a:blip r:embed="rId8">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8">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4631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3">
                                            <p:txEl>
                                              <p:pRg st="6" end="6"/>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xEl>
                                              <p:pRg st="7" end="7"/>
                                            </p:txEl>
                                          </p:spTgt>
                                        </p:tgtEl>
                                        <p:attrNameLst>
                                          <p:attrName>style.visibility</p:attrName>
                                        </p:attrNameLst>
                                      </p:cBhvr>
                                      <p:to>
                                        <p:strVal val="visible"/>
                                      </p:to>
                                    </p:set>
                                  </p:childTnLst>
                                </p:cTn>
                              </p:par>
                              <p:par>
                                <p:cTn id="89" presetID="9" presetClass="exit" presetSubtype="0" fill="hold" nodeType="withEffect">
                                  <p:stCondLst>
                                    <p:cond delay="0"/>
                                  </p:stCondLst>
                                  <p:childTnLst>
                                    <p:animEffect transition="out" filter="dissolve">
                                      <p:cBhvr>
                                        <p:cTn id="90" dur="10"/>
                                        <p:tgtEl>
                                          <p:spTgt spid="35"/>
                                        </p:tgtEl>
                                      </p:cBhvr>
                                    </p:animEffect>
                                    <p:set>
                                      <p:cBhvr>
                                        <p:cTn id="91" dur="1" fill="hold">
                                          <p:stCondLst>
                                            <p:cond delay="9"/>
                                          </p:stCondLst>
                                        </p:cTn>
                                        <p:tgtEl>
                                          <p:spTgt spid="35"/>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10"/>
                                        <p:tgtEl>
                                          <p:spTgt spid="33"/>
                                        </p:tgtEl>
                                      </p:cBhvr>
                                    </p:animEffect>
                                    <p:set>
                                      <p:cBhvr>
                                        <p:cTn id="94" dur="1" fill="hold">
                                          <p:stCondLst>
                                            <p:cond delay="9"/>
                                          </p:stCondLst>
                                        </p:cTn>
                                        <p:tgtEl>
                                          <p:spTgt spid="33"/>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10"/>
                                        <p:tgtEl>
                                          <p:spTgt spid="34"/>
                                        </p:tgtEl>
                                      </p:cBhvr>
                                    </p:animEffect>
                                    <p:set>
                                      <p:cBhvr>
                                        <p:cTn id="97" dur="1" fill="hold">
                                          <p:stCondLst>
                                            <p:cond delay="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76" grpId="0" animBg="1"/>
      <p:bldP spid="82" grpId="0" animBg="1"/>
      <p:bldP spid="85" grpId="0" animBg="1"/>
      <p:bldP spid="87" grpId="0" animBg="1"/>
      <p:bldP spid="88" grpId="0" animBg="1"/>
      <p:bldP spid="89" grpId="0" animBg="1"/>
      <p:bldP spid="91" grpId="0" animBg="1"/>
      <p:bldP spid="92" grpId="0" animBg="1"/>
      <p:bldP spid="93" grpId="0" animBg="1"/>
      <p:bldP spid="95" grpId="0" animBg="1"/>
      <p:bldP spid="99" grpId="0" animBg="1"/>
      <p:bldP spid="103" grpId="0" animBg="1"/>
      <p:bldP spid="105" grpId="0" animBg="1"/>
      <p:bldP spid="106" grpId="0" animBg="1"/>
      <p:bldP spid="107" grpId="0" animBg="1"/>
      <p:bldP spid="108" grpId="0" animBg="1"/>
      <p:bldP spid="109" grpId="0" animBg="1"/>
      <p:bldP spid="111" grpId="0" animBg="1"/>
      <p:bldP spid="113" grpId="0" animBg="1"/>
      <p:bldP spid="115" grpId="0"/>
      <p:bldP spid="80" grpId="0" animBg="1"/>
      <p:bldP spid="81" grpId="0" animBg="1"/>
      <p:bldP spid="86" grpId="0" animBg="1"/>
      <p:bldP spid="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2" y="2671848"/>
            <a:ext cx="4678947" cy="3556000"/>
          </a:xfrm>
          <a:prstGeom prst="rect">
            <a:avLst/>
          </a:prstGeom>
        </p:spPr>
      </p:pic>
      <p:sp>
        <p:nvSpPr>
          <p:cNvPr id="2" name="Title 1"/>
          <p:cNvSpPr>
            <a:spLocks noGrp="1"/>
          </p:cNvSpPr>
          <p:nvPr>
            <p:ph type="title"/>
          </p:nvPr>
        </p:nvSpPr>
        <p:spPr/>
        <p:txBody>
          <a:bodyPr/>
          <a:lstStyle/>
          <a:p>
            <a:r>
              <a:rPr lang="en-US" dirty="0"/>
              <a:t>Toppling Stacks</a:t>
            </a:r>
          </a:p>
        </p:txBody>
      </p:sp>
      <p:sp>
        <p:nvSpPr>
          <p:cNvPr id="29" name="Content Placeholder 7"/>
          <p:cNvSpPr txBox="1">
            <a:spLocks/>
          </p:cNvSpPr>
          <p:nvPr/>
        </p:nvSpPr>
        <p:spPr>
          <a:xfrm>
            <a:off x="146329" y="2783249"/>
            <a:ext cx="5765740" cy="22823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The </a:t>
            </a:r>
            <a:r>
              <a:rPr lang="en-US" sz="3200" dirty="0">
                <a:solidFill>
                  <a:schemeClr val="accent4"/>
                </a:solidFill>
              </a:rPr>
              <a:t>default</a:t>
            </a:r>
            <a:r>
              <a:rPr lang="en-US" sz="3200" dirty="0"/>
              <a:t> </a:t>
            </a:r>
            <a:r>
              <a:rPr lang="en-US" sz="3200" i="1" dirty="0"/>
              <a:t>de novo </a:t>
            </a:r>
            <a:r>
              <a:rPr lang="en-US" sz="3200" dirty="0"/>
              <a:t>assembly method does not handle INDEL variation well.  </a:t>
            </a:r>
          </a:p>
          <a:p>
            <a:pPr lvl="1"/>
            <a:r>
              <a:rPr lang="en-US" sz="2800" dirty="0"/>
              <a:t>Reads with INDELs will not cluster</a:t>
            </a:r>
          </a:p>
          <a:p>
            <a:pPr lvl="1"/>
            <a:endParaRPr lang="en-US" sz="2800" dirty="0"/>
          </a:p>
        </p:txBody>
      </p:sp>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5056" b="96067" l="1100" r="98100"/>
                    </a14:imgEffect>
                  </a14:imgLayer>
                </a14:imgProps>
              </a:ext>
              <a:ext uri="{28A0092B-C50C-407E-A947-70E740481C1C}">
                <a14:useLocalDpi xmlns:a14="http://schemas.microsoft.com/office/drawing/2010/main" val="0"/>
              </a:ext>
            </a:extLst>
          </a:blip>
          <a:stretch>
            <a:fillRect/>
          </a:stretch>
        </p:blipFill>
        <p:spPr>
          <a:xfrm>
            <a:off x="6578844" y="3997288"/>
            <a:ext cx="2542474" cy="90512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7794159" y="2767706"/>
            <a:ext cx="2742124" cy="1225387"/>
          </a:xfrm>
          <a:prstGeom prst="rect">
            <a:avLst/>
          </a:prstGeom>
        </p:spPr>
      </p:pic>
      <p:pic>
        <p:nvPicPr>
          <p:cNvPr id="33" name="Picture 32"/>
          <p:cNvPicPr>
            <a:picLocks noChangeAspect="1"/>
          </p:cNvPicPr>
          <p:nvPr/>
        </p:nvPicPr>
        <p:blipFill>
          <a:blip r:embed="rId7">
            <a:extLst>
              <a:ext uri="{BEBA8EAE-BF5A-486C-A8C5-ECC9F3942E4B}">
                <a14:imgProps xmlns:a14="http://schemas.microsoft.com/office/drawing/2010/main">
                  <a14:imgLayer r:embed="rId8">
                    <a14:imgEffect>
                      <a14:backgroundRemoval t="9709" b="89806" l="3222" r="97583"/>
                    </a14:imgEffect>
                  </a14:imgLayer>
                </a14:imgProps>
              </a:ext>
              <a:ext uri="{28A0092B-C50C-407E-A947-70E740481C1C}">
                <a14:useLocalDpi xmlns:a14="http://schemas.microsoft.com/office/drawing/2010/main" val="0"/>
              </a:ext>
            </a:extLst>
          </a:blip>
          <a:stretch>
            <a:fillRect/>
          </a:stretch>
        </p:blipFill>
        <p:spPr>
          <a:xfrm>
            <a:off x="7748788" y="4967964"/>
            <a:ext cx="2832866" cy="1343085"/>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1171" y="791700"/>
            <a:ext cx="3849771" cy="1562554"/>
          </a:xfrm>
          <a:prstGeom prst="rect">
            <a:avLst/>
          </a:prstGeom>
        </p:spPr>
      </p:pic>
      <p:pic>
        <p:nvPicPr>
          <p:cNvPr id="35" name="Picture 34" descr="IMG_5249.JPG"/>
          <p:cNvPicPr>
            <a:picLocks noChangeAspect="1"/>
          </p:cNvPicPr>
          <p:nvPr/>
        </p:nvPicPr>
        <p:blipFill rotWithShape="1">
          <a:blip r:embed="rId10">
            <a:extLst>
              <a:ext uri="{BEBA8EAE-BF5A-486C-A8C5-ECC9F3942E4B}">
                <a14:imgProps xmlns:a14="http://schemas.microsoft.com/office/drawing/2010/main">
                  <a14:imgLayer r:embed="rId11">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857453" y="5402793"/>
            <a:ext cx="2821359" cy="1608137"/>
          </a:xfrm>
          <a:prstGeom prst="rect">
            <a:avLst/>
          </a:prstGeom>
          <a:ln>
            <a:noFill/>
          </a:ln>
          <a:effectLst/>
        </p:spPr>
      </p:pic>
      <p:pic>
        <p:nvPicPr>
          <p:cNvPr id="36" name="Picture 35"/>
          <p:cNvPicPr>
            <a:picLocks noChangeAspect="1"/>
          </p:cNvPicPr>
          <p:nvPr/>
        </p:nvPicPr>
        <p:blipFill>
          <a:blip r:embed="rId12">
            <a:extLst>
              <a:ext uri="{BEBA8EAE-BF5A-486C-A8C5-ECC9F3942E4B}">
                <a14:imgProps xmlns:a14="http://schemas.microsoft.com/office/drawing/2010/main">
                  <a14:imgLayer r:embed="rId13">
                    <a14:imgEffect>
                      <a14:backgroundRemoval t="0" b="97273" l="167" r="99167"/>
                    </a14:imgEffect>
                  </a14:imgLayer>
                </a14:imgProps>
              </a:ext>
            </a:extLst>
          </a:blip>
          <a:stretch>
            <a:fillRect/>
          </a:stretch>
        </p:blipFill>
        <p:spPr>
          <a:xfrm>
            <a:off x="7580668" y="2935956"/>
            <a:ext cx="2389656" cy="1314310"/>
          </a:xfrm>
          <a:prstGeom prst="rect">
            <a:avLst/>
          </a:prstGeom>
        </p:spPr>
      </p:pic>
      <p:grpSp>
        <p:nvGrpSpPr>
          <p:cNvPr id="12" name="Group 11"/>
          <p:cNvGrpSpPr/>
          <p:nvPr/>
        </p:nvGrpSpPr>
        <p:grpSpPr>
          <a:xfrm>
            <a:off x="6019089" y="4902409"/>
            <a:ext cx="3459397" cy="2031236"/>
            <a:chOff x="6886357" y="4966344"/>
            <a:chExt cx="3459397" cy="2031236"/>
          </a:xfrm>
        </p:grpSpPr>
        <p:grpSp>
          <p:nvGrpSpPr>
            <p:cNvPr id="3" name="Group 2"/>
            <p:cNvGrpSpPr/>
            <p:nvPr/>
          </p:nvGrpSpPr>
          <p:grpSpPr>
            <a:xfrm>
              <a:off x="6886357" y="4966344"/>
              <a:ext cx="3459397" cy="1980750"/>
              <a:chOff x="8049431" y="4123230"/>
              <a:chExt cx="4243482" cy="2823864"/>
            </a:xfrm>
          </p:grpSpPr>
          <p:pic>
            <p:nvPicPr>
              <p:cNvPr id="47" name="Picture 46"/>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48" name="Picture 47"/>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9" name="Picture 48"/>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50" name="Picture 49"/>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51" name="Picture 50"/>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52" name="Picture 51"/>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53" name="Picture 52"/>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54" name="Picture 53"/>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55" name="Picture 54"/>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56" name="Picture 55"/>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sp>
        <p:nvSpPr>
          <p:cNvPr id="25" name="TextBox 24"/>
          <p:cNvSpPr txBox="1"/>
          <p:nvPr/>
        </p:nvSpPr>
        <p:spPr>
          <a:xfrm>
            <a:off x="6691181" y="2354254"/>
            <a:ext cx="3849771" cy="461665"/>
          </a:xfrm>
          <a:prstGeom prst="rect">
            <a:avLst/>
          </a:prstGeom>
          <a:noFill/>
        </p:spPr>
        <p:txBody>
          <a:bodyPr wrap="square" rtlCol="0">
            <a:spAutoFit/>
          </a:bodyPr>
          <a:lstStyle/>
          <a:p>
            <a:pPr algn="r"/>
            <a:r>
              <a:rPr lang="en-US" sz="1200" dirty="0" err="1">
                <a:solidFill>
                  <a:schemeClr val="bg1"/>
                </a:solidFill>
              </a:rPr>
              <a:t>Catchen</a:t>
            </a:r>
            <a:r>
              <a:rPr lang="en-US" sz="1200" dirty="0">
                <a:solidFill>
                  <a:schemeClr val="bg1"/>
                </a:solidFill>
              </a:rPr>
              <a:t> et al. 2013. </a:t>
            </a:r>
            <a:r>
              <a:rPr lang="en-US" sz="1200" i="1" dirty="0">
                <a:solidFill>
                  <a:schemeClr val="bg1"/>
                </a:solidFill>
              </a:rPr>
              <a:t>Molecular Ecology</a:t>
            </a:r>
            <a:r>
              <a:rPr lang="en-US" sz="1200" dirty="0">
                <a:solidFill>
                  <a:schemeClr val="bg1"/>
                </a:solidFill>
              </a:rPr>
              <a:t>.</a:t>
            </a:r>
          </a:p>
          <a:p>
            <a:endParaRPr lang="en-US" sz="1200" dirty="0">
              <a:solidFill>
                <a:schemeClr val="bg1"/>
              </a:solidFill>
            </a:endParaRPr>
          </a:p>
        </p:txBody>
      </p:sp>
      <p:pic>
        <p:nvPicPr>
          <p:cNvPr id="26" name="Picture 25"/>
          <p:cNvPicPr>
            <a:picLocks noChangeAspect="1"/>
          </p:cNvPicPr>
          <p:nvPr/>
        </p:nvPicPr>
        <p:blipFill>
          <a:blip r:embed="rId16">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7" name="Picture 26"/>
          <p:cNvPicPr>
            <a:picLocks noChangeAspect="1"/>
          </p:cNvPicPr>
          <p:nvPr/>
        </p:nvPicPr>
        <p:blipFill rotWithShape="1">
          <a:blip r:embed="rId16">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62910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9" presetClass="exit" presetSubtype="0" fill="hold" grpId="1" nodeType="withEffect">
                                  <p:stCondLst>
                                    <p:cond delay="0"/>
                                  </p:stCondLst>
                                  <p:childTnLst>
                                    <p:animEffect transition="out" filter="dissolve">
                                      <p:cBhvr>
                                        <p:cTn id="16" dur="10"/>
                                        <p:tgtEl>
                                          <p:spTgt spid="25"/>
                                        </p:tgtEl>
                                      </p:cBhvr>
                                    </p:animEffect>
                                    <p:set>
                                      <p:cBhvr>
                                        <p:cTn id="17" dur="1" fill="hold">
                                          <p:stCondLst>
                                            <p:cond delay="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3"/>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p:bldP spid="2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dDocent: RADseq Analysis Pipeline</a:t>
            </a:r>
          </a:p>
        </p:txBody>
      </p:sp>
      <p:sp>
        <p:nvSpPr>
          <p:cNvPr id="3" name="Content Placeholder 2"/>
          <p:cNvSpPr>
            <a:spLocks noGrp="1"/>
          </p:cNvSpPr>
          <p:nvPr>
            <p:ph idx="1"/>
          </p:nvPr>
        </p:nvSpPr>
        <p:spPr>
          <a:xfrm>
            <a:off x="1185304" y="2490611"/>
            <a:ext cx="8899989" cy="4351338"/>
          </a:xfrm>
        </p:spPr>
        <p:txBody>
          <a:bodyPr>
            <a:normAutofit/>
          </a:bodyPr>
          <a:lstStyle/>
          <a:p>
            <a:pPr marL="285750" indent="-285750"/>
            <a:r>
              <a:rPr lang="en-US" sz="3200" dirty="0"/>
              <a:t>dDocent is a customizable BASH pipeline that follows the traditional NGS bioinformatic workflow</a:t>
            </a:r>
          </a:p>
          <a:p>
            <a:pPr marL="285750" indent="-285750"/>
            <a:endParaRPr lang="en-US" sz="3200" dirty="0"/>
          </a:p>
          <a:p>
            <a:r>
              <a:rPr lang="en-US" sz="3200" dirty="0"/>
              <a:t>Specifically designed to handle high levels of polymorphism</a:t>
            </a:r>
          </a:p>
          <a:p>
            <a:pPr lvl="1"/>
            <a:r>
              <a:rPr lang="en-US" dirty="0"/>
              <a:t>Can handle INDEL polymorphisms</a:t>
            </a:r>
          </a:p>
          <a:p>
            <a:pPr lvl="1"/>
            <a:endParaRPr lang="en-US" dirty="0"/>
          </a:p>
          <a:p>
            <a:pPr marL="285750" indent="-285750"/>
            <a:r>
              <a:rPr lang="en-US" sz="3200" dirty="0"/>
              <a:t>It uses a novel data reduction method to help with reference assembly</a:t>
            </a:r>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De Novo 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9" name="Picture 1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2648111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4844079" y="1882700"/>
            <a:ext cx="6151123" cy="37946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5300"/>
              <a:t>The </a:t>
            </a:r>
            <a:r>
              <a:rPr lang="en-US" sz="5300" dirty="0"/>
              <a:t>effects of INDELs and over-splitting on population genetic inference from RAD sequencing </a:t>
            </a:r>
          </a:p>
        </p:txBody>
      </p:sp>
      <p:grpSp>
        <p:nvGrpSpPr>
          <p:cNvPr id="18" name="Group 17"/>
          <p:cNvGrpSpPr/>
          <p:nvPr/>
        </p:nvGrpSpPr>
        <p:grpSpPr>
          <a:xfrm>
            <a:off x="237336" y="2347192"/>
            <a:ext cx="4606743" cy="2865626"/>
            <a:chOff x="3955760" y="3368397"/>
            <a:chExt cx="4606743" cy="2865626"/>
          </a:xfrm>
        </p:grpSpPr>
        <p:sp>
          <p:nvSpPr>
            <p:cNvPr id="66" name="Rectangle 65"/>
            <p:cNvSpPr/>
            <p:nvPr/>
          </p:nvSpPr>
          <p:spPr>
            <a:xfrm>
              <a:off x="4013419" y="4390273"/>
              <a:ext cx="4549084" cy="901873"/>
            </a:xfrm>
            <a:prstGeom prst="rect">
              <a:avLst/>
            </a:prstGeom>
            <a:solidFill>
              <a:srgbClr val="0631B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955760" y="3368397"/>
              <a:ext cx="4549084" cy="2865626"/>
              <a:chOff x="6072145" y="3478756"/>
              <a:chExt cx="4549084" cy="2865626"/>
            </a:xfrm>
          </p:grpSpPr>
          <p:sp>
            <p:nvSpPr>
              <p:cNvPr id="61" name="Oval 60"/>
              <p:cNvSpPr/>
              <p:nvPr/>
            </p:nvSpPr>
            <p:spPr>
              <a:xfrm>
                <a:off x="6974203" y="3478756"/>
                <a:ext cx="2860286" cy="2865626"/>
              </a:xfrm>
              <a:prstGeom prst="ellipse">
                <a:avLst/>
              </a:prstGeom>
              <a:noFill/>
              <a:ln w="635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072145" y="4500633"/>
                <a:ext cx="4549084" cy="901873"/>
              </a:xfrm>
              <a:prstGeom prst="rect">
                <a:avLst/>
              </a:prstGeom>
              <a:noFill/>
              <a:ln>
                <a:noFill/>
              </a:ln>
            </p:spPr>
            <p:txBody>
              <a:bodyPr wrap="square" lIns="0" tIns="0" rIns="0" bIns="0" rtlCol="0" anchor="ctr">
                <a:noAutofit/>
              </a:bodyPr>
              <a:lstStyle/>
              <a:p>
                <a:pPr algn="ctr"/>
                <a:r>
                  <a:rPr lang="en-US" sz="4400" dirty="0">
                    <a:solidFill>
                      <a:schemeClr val="bg1"/>
                    </a:solidFill>
                    <a:latin typeface="Arial" charset="0"/>
                    <a:ea typeface="Arial" charset="0"/>
                    <a:cs typeface="Arial" charset="0"/>
                  </a:rPr>
                  <a:t>MIND THE GAP</a:t>
                </a:r>
              </a:p>
            </p:txBody>
          </p:sp>
        </p:grpSp>
      </p:grpSp>
      <p:pic>
        <p:nvPicPr>
          <p:cNvPr id="9" name="Picture 8"/>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358141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grpSp>
        <p:nvGrpSpPr>
          <p:cNvPr id="19" name="Group 18">
            <a:extLst>
              <a:ext uri="{FF2B5EF4-FFF2-40B4-BE49-F238E27FC236}">
                <a16:creationId xmlns:a16="http://schemas.microsoft.com/office/drawing/2014/main" id="{C299856C-0A6E-C147-BF44-C191C85CDADC}"/>
              </a:ext>
            </a:extLst>
          </p:cNvPr>
          <p:cNvGrpSpPr/>
          <p:nvPr/>
        </p:nvGrpSpPr>
        <p:grpSpPr>
          <a:xfrm>
            <a:off x="1290297" y="849423"/>
            <a:ext cx="1682489" cy="1340118"/>
            <a:chOff x="1185305" y="1221062"/>
            <a:chExt cx="1682489" cy="1340118"/>
          </a:xfrm>
        </p:grpSpPr>
        <p:sp>
          <p:nvSpPr>
            <p:cNvPr id="9" name="L-Shape 8">
              <a:extLst>
                <a:ext uri="{FF2B5EF4-FFF2-40B4-BE49-F238E27FC236}">
                  <a16:creationId xmlns:a16="http://schemas.microsoft.com/office/drawing/2014/main" id="{B51FF658-8490-7A42-9CFF-E477F7F8AB72}"/>
                </a:ext>
              </a:extLst>
            </p:cNvPr>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36FF693A-55AE-004F-8359-8844AA3E9F45}"/>
                </a:ext>
              </a:extLst>
            </p:cNvPr>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grpSp>
      <p:grpSp>
        <p:nvGrpSpPr>
          <p:cNvPr id="20" name="Group 19">
            <a:extLst>
              <a:ext uri="{FF2B5EF4-FFF2-40B4-BE49-F238E27FC236}">
                <a16:creationId xmlns:a16="http://schemas.microsoft.com/office/drawing/2014/main" id="{F67E8F0A-6F4A-754B-9811-164821AD0005}"/>
              </a:ext>
            </a:extLst>
          </p:cNvPr>
          <p:cNvGrpSpPr/>
          <p:nvPr/>
        </p:nvGrpSpPr>
        <p:grpSpPr>
          <a:xfrm>
            <a:off x="1282099" y="1995799"/>
            <a:ext cx="1682489" cy="1340118"/>
            <a:chOff x="2923862" y="2186646"/>
            <a:chExt cx="1682489" cy="1340118"/>
          </a:xfrm>
        </p:grpSpPr>
        <p:sp>
          <p:nvSpPr>
            <p:cNvPr id="11" name="L-Shape 10">
              <a:extLst>
                <a:ext uri="{FF2B5EF4-FFF2-40B4-BE49-F238E27FC236}">
                  <a16:creationId xmlns:a16="http://schemas.microsoft.com/office/drawing/2014/main" id="{13A0294D-7EFE-F84A-9F42-14CC1F31CB94}"/>
                </a:ext>
              </a:extLst>
            </p:cNvPr>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2" name="Freeform 11">
              <a:extLst>
                <a:ext uri="{FF2B5EF4-FFF2-40B4-BE49-F238E27FC236}">
                  <a16:creationId xmlns:a16="http://schemas.microsoft.com/office/drawing/2014/main" id="{1AA02A3B-6157-294E-9910-98FA54107DF7}"/>
                </a:ext>
              </a:extLst>
            </p:cNvPr>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i="1" dirty="0">
                  <a:solidFill>
                    <a:srgbClr val="FFFFFF"/>
                  </a:solidFill>
                </a:rPr>
                <a:t>De Novo </a:t>
              </a:r>
              <a:r>
                <a:rPr lang="en-US" sz="2400" b="1" dirty="0">
                  <a:solidFill>
                    <a:srgbClr val="FFFFFF"/>
                  </a:solidFill>
                </a:rPr>
                <a:t>Assembly</a:t>
              </a:r>
            </a:p>
          </p:txBody>
        </p:sp>
      </p:grpSp>
      <p:grpSp>
        <p:nvGrpSpPr>
          <p:cNvPr id="21" name="Group 20">
            <a:extLst>
              <a:ext uri="{FF2B5EF4-FFF2-40B4-BE49-F238E27FC236}">
                <a16:creationId xmlns:a16="http://schemas.microsoft.com/office/drawing/2014/main" id="{150D521D-C185-6D46-B4ED-E917893C6D30}"/>
              </a:ext>
            </a:extLst>
          </p:cNvPr>
          <p:cNvGrpSpPr/>
          <p:nvPr/>
        </p:nvGrpSpPr>
        <p:grpSpPr>
          <a:xfrm>
            <a:off x="1282392" y="3130599"/>
            <a:ext cx="1682489" cy="1340118"/>
            <a:chOff x="4652531" y="3192350"/>
            <a:chExt cx="1682489" cy="1340118"/>
          </a:xfrm>
        </p:grpSpPr>
        <p:sp>
          <p:nvSpPr>
            <p:cNvPr id="13" name="L-Shape 12">
              <a:extLst>
                <a:ext uri="{FF2B5EF4-FFF2-40B4-BE49-F238E27FC236}">
                  <a16:creationId xmlns:a16="http://schemas.microsoft.com/office/drawing/2014/main" id="{E5BAEAF2-6680-9641-9A0F-81656188D423}"/>
                </a:ext>
              </a:extLst>
            </p:cNvPr>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61D1F5B6-9EA7-FC4A-9E24-0C9472F0A84B}"/>
                </a:ext>
              </a:extLst>
            </p:cNvPr>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grpSp>
      <p:grpSp>
        <p:nvGrpSpPr>
          <p:cNvPr id="22" name="Group 21">
            <a:extLst>
              <a:ext uri="{FF2B5EF4-FFF2-40B4-BE49-F238E27FC236}">
                <a16:creationId xmlns:a16="http://schemas.microsoft.com/office/drawing/2014/main" id="{A138D5B3-0B96-994F-8919-D4E16C299EF2}"/>
              </a:ext>
            </a:extLst>
          </p:cNvPr>
          <p:cNvGrpSpPr/>
          <p:nvPr/>
        </p:nvGrpSpPr>
        <p:grpSpPr>
          <a:xfrm>
            <a:off x="1290298" y="4265398"/>
            <a:ext cx="1682489" cy="1340118"/>
            <a:chOff x="6374974" y="4199861"/>
            <a:chExt cx="1682489" cy="1340118"/>
          </a:xfrm>
        </p:grpSpPr>
        <p:sp>
          <p:nvSpPr>
            <p:cNvPr id="15" name="L-Shape 14">
              <a:extLst>
                <a:ext uri="{FF2B5EF4-FFF2-40B4-BE49-F238E27FC236}">
                  <a16:creationId xmlns:a16="http://schemas.microsoft.com/office/drawing/2014/main" id="{A6E83A28-C241-F041-B269-61CA57476699}"/>
                </a:ext>
              </a:extLst>
            </p:cNvPr>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6" name="Freeform 15">
              <a:extLst>
                <a:ext uri="{FF2B5EF4-FFF2-40B4-BE49-F238E27FC236}">
                  <a16:creationId xmlns:a16="http://schemas.microsoft.com/office/drawing/2014/main" id="{BB72EC58-344B-0D4E-A849-4CB7B14DA7F2}"/>
                </a:ext>
              </a:extLst>
            </p:cNvPr>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grpSp>
      <p:grpSp>
        <p:nvGrpSpPr>
          <p:cNvPr id="23" name="Group 22">
            <a:extLst>
              <a:ext uri="{FF2B5EF4-FFF2-40B4-BE49-F238E27FC236}">
                <a16:creationId xmlns:a16="http://schemas.microsoft.com/office/drawing/2014/main" id="{BEBB9BB5-E013-7B44-BAAE-67A318A6445E}"/>
              </a:ext>
            </a:extLst>
          </p:cNvPr>
          <p:cNvGrpSpPr/>
          <p:nvPr/>
        </p:nvGrpSpPr>
        <p:grpSpPr>
          <a:xfrm>
            <a:off x="1282099" y="5444034"/>
            <a:ext cx="1682489" cy="1340118"/>
            <a:chOff x="8099921" y="5207373"/>
            <a:chExt cx="1682489" cy="1340118"/>
          </a:xfrm>
        </p:grpSpPr>
        <p:sp>
          <p:nvSpPr>
            <p:cNvPr id="17" name="L-Shape 16">
              <a:extLst>
                <a:ext uri="{FF2B5EF4-FFF2-40B4-BE49-F238E27FC236}">
                  <a16:creationId xmlns:a16="http://schemas.microsoft.com/office/drawing/2014/main" id="{1FC09C7F-754F-A94F-BACB-96289E9A51AC}"/>
                </a:ext>
              </a:extLst>
            </p:cNvPr>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18" name="Freeform 17">
              <a:extLst>
                <a:ext uri="{FF2B5EF4-FFF2-40B4-BE49-F238E27FC236}">
                  <a16:creationId xmlns:a16="http://schemas.microsoft.com/office/drawing/2014/main" id="{DCE7D873-B98A-7A41-B29E-198C70C75126}"/>
                </a:ext>
              </a:extLst>
            </p:cNvPr>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grpSp>
      <p:sp>
        <p:nvSpPr>
          <p:cNvPr id="24" name="TextBox 23">
            <a:extLst>
              <a:ext uri="{FF2B5EF4-FFF2-40B4-BE49-F238E27FC236}">
                <a16:creationId xmlns:a16="http://schemas.microsoft.com/office/drawing/2014/main" id="{93360297-BF79-524D-9CDF-5007894E92E8}"/>
              </a:ext>
            </a:extLst>
          </p:cNvPr>
          <p:cNvSpPr txBox="1"/>
          <p:nvPr/>
        </p:nvSpPr>
        <p:spPr>
          <a:xfrm>
            <a:off x="2972787" y="936844"/>
            <a:ext cx="10479975" cy="830997"/>
          </a:xfrm>
          <a:prstGeom prst="rect">
            <a:avLst/>
          </a:prstGeom>
          <a:noFill/>
        </p:spPr>
        <p:txBody>
          <a:bodyPr wrap="square" rtlCol="0" anchor="ctr">
            <a:spAutoFit/>
          </a:bodyPr>
          <a:lstStyle/>
          <a:p>
            <a:pPr marL="285750" indent="-285750">
              <a:buFont typeface="Arial" panose="020B0604020202020204" pitchFamily="34" charset="0"/>
              <a:buChar char="•"/>
            </a:pPr>
            <a:r>
              <a:rPr lang="en-US" sz="2400" dirty="0">
                <a:solidFill>
                  <a:schemeClr val="bg1"/>
                </a:solidFill>
              </a:rPr>
              <a:t>Process of taking raw reads and trimming off bad quality bases</a:t>
            </a:r>
          </a:p>
          <a:p>
            <a:pPr marL="285750" indent="-285750">
              <a:buFont typeface="Arial" panose="020B0604020202020204" pitchFamily="34" charset="0"/>
              <a:buChar char="•"/>
            </a:pPr>
            <a:r>
              <a:rPr lang="en-US" sz="2400" dirty="0">
                <a:solidFill>
                  <a:schemeClr val="bg1"/>
                </a:solidFill>
              </a:rPr>
              <a:t>Can also involve demultiplexing</a:t>
            </a:r>
          </a:p>
        </p:txBody>
      </p:sp>
      <p:sp>
        <p:nvSpPr>
          <p:cNvPr id="25" name="TextBox 24">
            <a:extLst>
              <a:ext uri="{FF2B5EF4-FFF2-40B4-BE49-F238E27FC236}">
                <a16:creationId xmlns:a16="http://schemas.microsoft.com/office/drawing/2014/main" id="{42D2C073-AACA-7047-954C-902A9530262F}"/>
              </a:ext>
            </a:extLst>
          </p:cNvPr>
          <p:cNvSpPr txBox="1"/>
          <p:nvPr/>
        </p:nvSpPr>
        <p:spPr>
          <a:xfrm>
            <a:off x="2964588" y="1906830"/>
            <a:ext cx="8390177" cy="1200329"/>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determining one representative sequence per locus</a:t>
            </a:r>
          </a:p>
          <a:p>
            <a:pPr marL="285750" indent="-285750">
              <a:buFont typeface="Arial" panose="020B0604020202020204" pitchFamily="34" charset="0"/>
              <a:buChar char="•"/>
            </a:pPr>
            <a:r>
              <a:rPr lang="en-US" sz="2400" dirty="0">
                <a:solidFill>
                  <a:schemeClr val="bg1"/>
                </a:solidFill>
              </a:rPr>
              <a:t>Think of assembling a reference genome</a:t>
            </a:r>
          </a:p>
          <a:p>
            <a:pPr marL="285750" indent="-285750">
              <a:buFont typeface="Arial" panose="020B0604020202020204" pitchFamily="34" charset="0"/>
              <a:buChar char="•"/>
            </a:pPr>
            <a:r>
              <a:rPr lang="en-US" sz="2400" dirty="0">
                <a:solidFill>
                  <a:schemeClr val="bg1"/>
                </a:solidFill>
              </a:rPr>
              <a:t>Process can be skipped if reference exists</a:t>
            </a:r>
          </a:p>
        </p:txBody>
      </p:sp>
      <p:sp>
        <p:nvSpPr>
          <p:cNvPr id="26" name="TextBox 25">
            <a:extLst>
              <a:ext uri="{FF2B5EF4-FFF2-40B4-BE49-F238E27FC236}">
                <a16:creationId xmlns:a16="http://schemas.microsoft.com/office/drawing/2014/main" id="{4C68F3FD-8242-F843-8A6A-903DBA1077A8}"/>
              </a:ext>
            </a:extLst>
          </p:cNvPr>
          <p:cNvSpPr txBox="1"/>
          <p:nvPr/>
        </p:nvSpPr>
        <p:spPr>
          <a:xfrm>
            <a:off x="3004544" y="3406418"/>
            <a:ext cx="8390177" cy="461665"/>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mapping trimmed reads to the reference</a:t>
            </a:r>
          </a:p>
        </p:txBody>
      </p:sp>
      <p:sp>
        <p:nvSpPr>
          <p:cNvPr id="27" name="TextBox 26">
            <a:extLst>
              <a:ext uri="{FF2B5EF4-FFF2-40B4-BE49-F238E27FC236}">
                <a16:creationId xmlns:a16="http://schemas.microsoft.com/office/drawing/2014/main" id="{BE60B1FC-599B-6F43-B6A4-A584640AF2F7}"/>
              </a:ext>
            </a:extLst>
          </p:cNvPr>
          <p:cNvSpPr txBox="1"/>
          <p:nvPr/>
        </p:nvSpPr>
        <p:spPr>
          <a:xfrm>
            <a:off x="3020943" y="4171884"/>
            <a:ext cx="9099339" cy="1200329"/>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uses the number of mapped reads to genotype SNPS</a:t>
            </a:r>
          </a:p>
          <a:p>
            <a:pPr marL="285750" indent="-285750">
              <a:buFont typeface="Arial" panose="020B0604020202020204" pitchFamily="34" charset="0"/>
              <a:buChar char="•"/>
            </a:pPr>
            <a:r>
              <a:rPr lang="en-US" sz="2400" dirty="0">
                <a:solidFill>
                  <a:schemeClr val="bg1"/>
                </a:solidFill>
              </a:rPr>
              <a:t>Some programs will also genotype </a:t>
            </a:r>
            <a:r>
              <a:rPr lang="en-US" sz="2400" dirty="0" err="1">
                <a:solidFill>
                  <a:schemeClr val="bg1"/>
                </a:solidFill>
              </a:rPr>
              <a:t>INDels</a:t>
            </a:r>
            <a:r>
              <a:rPr lang="en-US" sz="2400" dirty="0">
                <a:solidFill>
                  <a:schemeClr val="bg1"/>
                </a:solidFill>
              </a:rPr>
              <a:t> and complex variants</a:t>
            </a:r>
          </a:p>
          <a:p>
            <a:pPr marL="285750" indent="-285750">
              <a:buFont typeface="Arial" panose="020B0604020202020204" pitchFamily="34" charset="0"/>
              <a:buChar char="•"/>
            </a:pPr>
            <a:r>
              <a:rPr lang="en-US" sz="2400" dirty="0">
                <a:solidFill>
                  <a:schemeClr val="bg1"/>
                </a:solidFill>
              </a:rPr>
              <a:t>When combined with a </a:t>
            </a:r>
            <a:r>
              <a:rPr lang="en-US" sz="2400" i="1" dirty="0">
                <a:solidFill>
                  <a:schemeClr val="bg1"/>
                </a:solidFill>
              </a:rPr>
              <a:t>de novo </a:t>
            </a:r>
            <a:r>
              <a:rPr lang="en-US" sz="2400" dirty="0">
                <a:solidFill>
                  <a:schemeClr val="bg1"/>
                </a:solidFill>
              </a:rPr>
              <a:t>reference, this is also SNP discovery</a:t>
            </a:r>
          </a:p>
        </p:txBody>
      </p:sp>
      <p:sp>
        <p:nvSpPr>
          <p:cNvPr id="28" name="TextBox 27">
            <a:extLst>
              <a:ext uri="{FF2B5EF4-FFF2-40B4-BE49-F238E27FC236}">
                <a16:creationId xmlns:a16="http://schemas.microsoft.com/office/drawing/2014/main" id="{FC19EB4D-9A9C-E244-AA49-46FF81FB23D4}"/>
              </a:ext>
            </a:extLst>
          </p:cNvPr>
          <p:cNvSpPr txBox="1"/>
          <p:nvPr/>
        </p:nvSpPr>
        <p:spPr>
          <a:xfrm>
            <a:off x="3020943" y="5728627"/>
            <a:ext cx="8390177" cy="461665"/>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removing false positives from the data set</a:t>
            </a:r>
          </a:p>
        </p:txBody>
      </p:sp>
    </p:spTree>
    <p:extLst>
      <p:ext uri="{BB962C8B-B14F-4D97-AF65-F5344CB8AC3E}">
        <p14:creationId xmlns:p14="http://schemas.microsoft.com/office/powerpoint/2010/main" val="267768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6" name="Straight Connector 5"/>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13" name="TextBox 12"/>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14" name="TextBox 13"/>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15" name="Arc 14"/>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6" name="Arc 15"/>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7" name="Arc 16"/>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18" name="Straight Connector 17"/>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9"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20" name="TextBox 19"/>
          <p:cNvSpPr txBox="1"/>
          <p:nvPr/>
        </p:nvSpPr>
        <p:spPr>
          <a:xfrm>
            <a:off x="309282" y="5396753"/>
            <a:ext cx="10685920" cy="954107"/>
          </a:xfrm>
          <a:prstGeom prst="rect">
            <a:avLst/>
          </a:prstGeom>
          <a:noFill/>
          <a:ln>
            <a:noFill/>
          </a:ln>
        </p:spPr>
        <p:txBody>
          <a:bodyPr wrap="square" rtlCol="0">
            <a:spAutoFit/>
          </a:bodyPr>
          <a:lstStyle/>
          <a:p>
            <a:pPr algn="ctr"/>
            <a:r>
              <a:rPr lang="en-US" sz="2800" dirty="0">
                <a:solidFill>
                  <a:schemeClr val="bg1"/>
                </a:solidFill>
              </a:rPr>
              <a:t>Two different levels of polymorphism: ⍬ = 0.005 and ⍬ = 0.001</a:t>
            </a:r>
          </a:p>
          <a:p>
            <a:pPr algn="ctr"/>
            <a:r>
              <a:rPr lang="en-US" sz="2800" dirty="0">
                <a:solidFill>
                  <a:schemeClr val="bg1"/>
                </a:solidFill>
              </a:rPr>
              <a:t>Three different probabilities of INDEL polymorphism: 0.01, 0.05. 0.1 </a:t>
            </a:r>
          </a:p>
        </p:txBody>
      </p:sp>
      <p:sp>
        <p:nvSpPr>
          <p:cNvPr id="21" name="TextBox 20"/>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bg2"/>
                </a:solidFill>
              </a:rPr>
              <a:t>50</a:t>
            </a:r>
          </a:p>
        </p:txBody>
      </p:sp>
      <p:sp>
        <p:nvSpPr>
          <p:cNvPr id="22" name="TextBox 21"/>
          <p:cNvSpPr txBox="1"/>
          <p:nvPr/>
        </p:nvSpPr>
        <p:spPr>
          <a:xfrm>
            <a:off x="3830456" y="4929385"/>
            <a:ext cx="1344836" cy="400110"/>
          </a:xfrm>
          <a:prstGeom prst="rect">
            <a:avLst/>
          </a:prstGeom>
          <a:noFill/>
        </p:spPr>
        <p:txBody>
          <a:bodyPr wrap="square" rtlCol="0">
            <a:spAutoFit/>
          </a:bodyPr>
          <a:lstStyle/>
          <a:p>
            <a:pPr algn="ctr"/>
            <a:r>
              <a:rPr lang="en-US" sz="2000">
                <a:solidFill>
                  <a:schemeClr val="bg2"/>
                </a:solidFill>
              </a:rPr>
              <a:t>25</a:t>
            </a:r>
            <a:endParaRPr lang="en-US" sz="2000" dirty="0">
              <a:solidFill>
                <a:schemeClr val="bg2"/>
              </a:solidFill>
            </a:endParaRPr>
          </a:p>
        </p:txBody>
      </p:sp>
      <p:sp>
        <p:nvSpPr>
          <p:cNvPr id="23" name="TextBox 22"/>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bg2"/>
                </a:solidFill>
              </a:rPr>
              <a:t>5</a:t>
            </a:r>
          </a:p>
        </p:txBody>
      </p:sp>
      <p:pic>
        <p:nvPicPr>
          <p:cNvPr id="24" name="Picture 23"/>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a:stretch/>
        </p:blipFill>
        <p:spPr>
          <a:xfrm>
            <a:off x="10995202" y="717784"/>
            <a:ext cx="1084735" cy="1542338"/>
          </a:xfrm>
          <a:prstGeom prst="rect">
            <a:avLst/>
          </a:prstGeom>
        </p:spPr>
      </p:pic>
      <p:sp>
        <p:nvSpPr>
          <p:cNvPr id="26" name="TextBox 25"/>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9989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13" grpId="0"/>
      <p:bldP spid="14" grpId="0"/>
      <p:bldP spid="15" grpId="0" animBg="1"/>
      <p:bldP spid="16" grpId="0" animBg="1"/>
      <p:bldP spid="17" grpId="0" animBg="1"/>
      <p:bldP spid="20" grpId="0"/>
      <p:bldP spid="21" grpId="0"/>
      <p:bldP spid="22" grpId="0"/>
      <p:bldP spid="23"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11944" y="5518673"/>
            <a:ext cx="8805554" cy="523220"/>
          </a:xfrm>
          <a:prstGeom prst="rect">
            <a:avLst/>
          </a:prstGeom>
          <a:noFill/>
          <a:ln>
            <a:noFill/>
          </a:ln>
        </p:spPr>
        <p:txBody>
          <a:bodyPr wrap="square" rtlCol="0">
            <a:spAutoFit/>
          </a:bodyPr>
          <a:lstStyle/>
          <a:p>
            <a:pPr algn="ctr"/>
            <a:r>
              <a:rPr lang="en-US" sz="2800" dirty="0">
                <a:solidFill>
                  <a:schemeClr val="bg1"/>
                </a:solidFill>
              </a:rPr>
              <a:t>Added a third level of polymorphism: ⍬ = 0.003 </a:t>
            </a:r>
          </a:p>
        </p:txBody>
      </p:sp>
      <p:pic>
        <p:nvPicPr>
          <p:cNvPr id="24" name="Picture 2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3"/>
            <a:ext cx="1084735" cy="1766625"/>
          </a:xfrm>
          <a:prstGeom prst="rect">
            <a:avLst/>
          </a:prstGeom>
        </p:spPr>
      </p:pic>
      <p:cxnSp>
        <p:nvCxnSpPr>
          <p:cNvPr id="26" name="Straight Connector 25"/>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8"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29" name="Straight Connector 28"/>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36" name="TextBox 35"/>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37" name="TextBox 36"/>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38" name="Arc 37"/>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39" name="Arc 38"/>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40" name="Arc 39"/>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41" name="Straight Connector 40"/>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accent4"/>
                </a:solidFill>
              </a:rPr>
              <a:t>150</a:t>
            </a:r>
          </a:p>
        </p:txBody>
      </p:sp>
      <p:sp>
        <p:nvSpPr>
          <p:cNvPr id="43" name="TextBox 42"/>
          <p:cNvSpPr txBox="1"/>
          <p:nvPr/>
        </p:nvSpPr>
        <p:spPr>
          <a:xfrm>
            <a:off x="3830456" y="4929385"/>
            <a:ext cx="1344836" cy="400110"/>
          </a:xfrm>
          <a:prstGeom prst="rect">
            <a:avLst/>
          </a:prstGeom>
          <a:noFill/>
        </p:spPr>
        <p:txBody>
          <a:bodyPr wrap="square" rtlCol="0">
            <a:spAutoFit/>
          </a:bodyPr>
          <a:lstStyle/>
          <a:p>
            <a:pPr algn="ctr"/>
            <a:r>
              <a:rPr lang="en-US" sz="2000" dirty="0">
                <a:solidFill>
                  <a:schemeClr val="accent4"/>
                </a:solidFill>
              </a:rPr>
              <a:t>100</a:t>
            </a:r>
          </a:p>
        </p:txBody>
      </p:sp>
      <p:sp>
        <p:nvSpPr>
          <p:cNvPr id="44" name="TextBox 43"/>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accent4"/>
                </a:solidFill>
              </a:rPr>
              <a:t>50</a:t>
            </a:r>
          </a:p>
        </p:txBody>
      </p:sp>
      <p:sp>
        <p:nvSpPr>
          <p:cNvPr id="46"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47" name="TextBox 46"/>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498538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t="31741" b="38228"/>
          <a:stretch/>
        </p:blipFill>
        <p:spPr>
          <a:xfrm>
            <a:off x="110121" y="3223898"/>
            <a:ext cx="10585095" cy="1789220"/>
          </a:xfrm>
          <a:prstGeom prst="rect">
            <a:avLst/>
          </a:prstGeom>
          <a:solidFill>
            <a:srgbClr val="000000">
              <a:alpha val="50196"/>
            </a:srgbClr>
          </a:solidFill>
        </p:spPr>
      </p:pic>
      <p:pic>
        <p:nvPicPr>
          <p:cNvPr id="20" name="Picture 19"/>
          <p:cNvPicPr>
            <a:picLocks noChangeAspect="1"/>
          </p:cNvPicPr>
          <p:nvPr/>
        </p:nvPicPr>
        <p:blipFill rotWithShape="1">
          <a:blip r:embed="rId3" cstate="hqprint">
            <a:extLst>
              <a:ext uri="{28A0092B-C50C-407E-A947-70E740481C1C}">
                <a14:useLocalDpi xmlns:a14="http://schemas.microsoft.com/office/drawing/2010/main"/>
              </a:ext>
            </a:extLst>
          </a:blip>
          <a:srcRect t="61740" b="6975"/>
          <a:stretch/>
        </p:blipFill>
        <p:spPr>
          <a:xfrm>
            <a:off x="110120" y="5013118"/>
            <a:ext cx="10585095" cy="1863875"/>
          </a:xfrm>
          <a:prstGeom prst="rect">
            <a:avLst/>
          </a:prstGeom>
          <a:solidFill>
            <a:srgbClr val="000000">
              <a:alpha val="50196"/>
            </a:srgbClr>
          </a:solidFill>
        </p:spPr>
      </p:pic>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t="-1" b="68122"/>
          <a:stretch/>
        </p:blipFill>
        <p:spPr>
          <a:xfrm>
            <a:off x="105634" y="1337648"/>
            <a:ext cx="10585095" cy="1899278"/>
          </a:xfrm>
          <a:prstGeom prst="rect">
            <a:avLst/>
          </a:prstGeom>
          <a:solidFill>
            <a:srgbClr val="000000">
              <a:alpha val="50196"/>
            </a:srgbClr>
          </a:solidFill>
        </p:spPr>
      </p:pic>
      <p:sp>
        <p:nvSpPr>
          <p:cNvPr id="11" name="TextBox 10"/>
          <p:cNvSpPr txBox="1"/>
          <p:nvPr/>
        </p:nvSpPr>
        <p:spPr>
          <a:xfrm>
            <a:off x="817488" y="1425921"/>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 INDELs</a:t>
            </a:r>
          </a:p>
        </p:txBody>
      </p:sp>
      <p:sp>
        <p:nvSpPr>
          <p:cNvPr id="24" name="TextBox 23"/>
          <p:cNvSpPr txBox="1"/>
          <p:nvPr/>
        </p:nvSpPr>
        <p:spPr>
          <a:xfrm>
            <a:off x="817488" y="3249953"/>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5% INDELs</a:t>
            </a:r>
          </a:p>
        </p:txBody>
      </p:sp>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1973659"/>
          </a:xfrm>
          <a:prstGeom prst="rect">
            <a:avLst/>
          </a:prstGeom>
        </p:spPr>
      </p:pic>
      <p:sp>
        <p:nvSpPr>
          <p:cNvPr id="9" name="TextBox 8"/>
          <p:cNvSpPr txBox="1"/>
          <p:nvPr/>
        </p:nvSpPr>
        <p:spPr>
          <a:xfrm>
            <a:off x="817488" y="5080835"/>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10% INDELs</a:t>
            </a:r>
          </a:p>
        </p:txBody>
      </p:sp>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Tree>
    <p:extLst>
      <p:ext uri="{BB962C8B-B14F-4D97-AF65-F5344CB8AC3E}">
        <p14:creationId xmlns:p14="http://schemas.microsoft.com/office/powerpoint/2010/main" val="162889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9" grpId="0"/>
      <p:bldP spid="10" grpId="0"/>
      <p:bldP spid="15" grpId="0"/>
      <p:bldP spid="17" grpId="0"/>
      <p:bldP spid="18" grpId="0"/>
      <p:bldP spid="19"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b="7078"/>
          <a:stretch/>
        </p:blipFill>
        <p:spPr>
          <a:xfrm>
            <a:off x="128684" y="1168616"/>
            <a:ext cx="10556410" cy="5605272"/>
          </a:xfrm>
          <a:prstGeom prst="rect">
            <a:avLst/>
          </a:prstGeom>
        </p:spPr>
      </p:pic>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2197945"/>
          </a:xfrm>
          <a:prstGeom prst="rect">
            <a:avLst/>
          </a:prstGeom>
        </p:spPr>
      </p:pic>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0" name="TextBox 19"/>
          <p:cNvSpPr txBox="1"/>
          <p:nvPr/>
        </p:nvSpPr>
        <p:spPr>
          <a:xfrm>
            <a:off x="8545476" y="1405601"/>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 INDELs</a:t>
            </a:r>
          </a:p>
        </p:txBody>
      </p:sp>
      <p:sp>
        <p:nvSpPr>
          <p:cNvPr id="23" name="TextBox 22"/>
          <p:cNvSpPr txBox="1"/>
          <p:nvPr/>
        </p:nvSpPr>
        <p:spPr>
          <a:xfrm>
            <a:off x="8545476" y="319305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5% INDELs</a:t>
            </a:r>
          </a:p>
        </p:txBody>
      </p:sp>
      <p:sp>
        <p:nvSpPr>
          <p:cNvPr id="25" name="TextBox 24"/>
          <p:cNvSpPr txBox="1"/>
          <p:nvPr/>
        </p:nvSpPr>
        <p:spPr>
          <a:xfrm>
            <a:off x="8545476" y="501174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10% INDELs</a:t>
            </a:r>
          </a:p>
        </p:txBody>
      </p:sp>
    </p:spTree>
    <p:extLst>
      <p:ext uri="{BB962C8B-B14F-4D97-AF65-F5344CB8AC3E}">
        <p14:creationId xmlns:p14="http://schemas.microsoft.com/office/powerpoint/2010/main" val="26115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t>How sensitive are various RADseq pipelines to over-splitting?</a:t>
            </a:r>
          </a:p>
          <a:p>
            <a:pPr lvl="1"/>
            <a:endParaRPr lang="en-US" dirty="0"/>
          </a:p>
          <a:p>
            <a:pPr lvl="1"/>
            <a:r>
              <a:rPr lang="en-US" dirty="0"/>
              <a:t>dDocent-PE provides the most accurate </a:t>
            </a:r>
            <a:r>
              <a:rPr lang="en-US" i="1" dirty="0"/>
              <a:t>de novo </a:t>
            </a:r>
            <a:r>
              <a:rPr lang="en-US" dirty="0"/>
              <a:t>assemblies </a:t>
            </a:r>
          </a:p>
          <a:p>
            <a:pPr lvl="2"/>
            <a:r>
              <a:rPr lang="en-US" dirty="0"/>
              <a:t>dDocent-SE and both </a:t>
            </a:r>
            <a:r>
              <a:rPr lang="en-US" dirty="0" err="1"/>
              <a:t>pyRAD</a:t>
            </a:r>
            <a:r>
              <a:rPr lang="en-US" dirty="0"/>
              <a:t> are moderately sensitive to INDELs</a:t>
            </a:r>
          </a:p>
          <a:p>
            <a:pPr lvl="2"/>
            <a:r>
              <a:rPr lang="en-US" dirty="0"/>
              <a:t>Both versions of Stacks are highly sensitive to INDELs</a:t>
            </a:r>
          </a:p>
          <a:p>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2"/>
            <a:ext cx="1084735" cy="2422233"/>
          </a:xfrm>
          <a:prstGeom prst="rect">
            <a:avLst/>
          </a:prstGeom>
        </p:spPr>
      </p:pic>
    </p:spTree>
    <p:extLst>
      <p:ext uri="{BB962C8B-B14F-4D97-AF65-F5344CB8AC3E}">
        <p14:creationId xmlns:p14="http://schemas.microsoft.com/office/powerpoint/2010/main" val="32146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 in RAD assembly strategies</a:t>
            </a:r>
          </a:p>
        </p:txBody>
      </p:sp>
      <p:sp>
        <p:nvSpPr>
          <p:cNvPr id="8" name="TextBox 7"/>
          <p:cNvSpPr txBox="1"/>
          <p:nvPr/>
        </p:nvSpPr>
        <p:spPr>
          <a:xfrm>
            <a:off x="316992" y="1121664"/>
            <a:ext cx="5340096" cy="369332"/>
          </a:xfrm>
          <a:prstGeom prst="rect">
            <a:avLst/>
          </a:prstGeom>
          <a:noFill/>
        </p:spPr>
        <p:txBody>
          <a:bodyPr wrap="square" rtlCol="0">
            <a:spAutoFit/>
          </a:bodyPr>
          <a:lstStyle/>
          <a:p>
            <a:r>
              <a:rPr lang="en-US" dirty="0">
                <a:solidFill>
                  <a:schemeClr val="bg1"/>
                </a:solidFill>
              </a:rPr>
              <a:t>Stacks (</a:t>
            </a:r>
            <a:r>
              <a:rPr lang="en-US" dirty="0" err="1">
                <a:solidFill>
                  <a:schemeClr val="bg1"/>
                </a:solidFill>
              </a:rPr>
              <a:t>Catchen</a:t>
            </a:r>
            <a:r>
              <a:rPr lang="en-US" dirty="0">
                <a:solidFill>
                  <a:schemeClr val="bg1"/>
                </a:solidFill>
              </a:rPr>
              <a:t> et al. 2013), </a:t>
            </a:r>
            <a:r>
              <a:rPr lang="en-US" dirty="0" err="1">
                <a:solidFill>
                  <a:schemeClr val="bg1"/>
                </a:solidFill>
              </a:rPr>
              <a:t>pyRAD</a:t>
            </a:r>
            <a:r>
              <a:rPr lang="en-US" dirty="0">
                <a:solidFill>
                  <a:schemeClr val="bg1"/>
                </a:solidFill>
              </a:rPr>
              <a:t> (Eaton et al. 2014)</a:t>
            </a:r>
          </a:p>
        </p:txBody>
      </p:sp>
      <p:graphicFrame>
        <p:nvGraphicFramePr>
          <p:cNvPr id="12" name="Diagram 11"/>
          <p:cNvGraphicFramePr/>
          <p:nvPr/>
        </p:nvGraphicFramePr>
        <p:xfrm>
          <a:off x="1593088" y="1490996"/>
          <a:ext cx="8136128" cy="145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316992" y="4779264"/>
            <a:ext cx="5340096" cy="369332"/>
          </a:xfrm>
          <a:prstGeom prst="rect">
            <a:avLst/>
          </a:prstGeom>
          <a:noFill/>
        </p:spPr>
        <p:txBody>
          <a:bodyPr wrap="square" rtlCol="0">
            <a:spAutoFit/>
          </a:bodyPr>
          <a:lstStyle/>
          <a:p>
            <a:r>
              <a:rPr lang="en-US" dirty="0" err="1">
                <a:solidFill>
                  <a:schemeClr val="bg1"/>
                </a:solidFill>
              </a:rPr>
              <a:t>aftrRAD</a:t>
            </a:r>
            <a:r>
              <a:rPr lang="en-US" dirty="0">
                <a:solidFill>
                  <a:schemeClr val="bg1"/>
                </a:solidFill>
              </a:rPr>
              <a:t> (</a:t>
            </a:r>
            <a:r>
              <a:rPr lang="en-US" dirty="0" err="1">
                <a:solidFill>
                  <a:schemeClr val="bg1"/>
                </a:solidFill>
              </a:rPr>
              <a:t>Sovic</a:t>
            </a:r>
            <a:r>
              <a:rPr lang="en-US" dirty="0">
                <a:solidFill>
                  <a:schemeClr val="bg1"/>
                </a:solidFill>
              </a:rPr>
              <a:t> et al. 2015)</a:t>
            </a:r>
          </a:p>
        </p:txBody>
      </p:sp>
      <p:graphicFrame>
        <p:nvGraphicFramePr>
          <p:cNvPr id="15" name="Diagram 14"/>
          <p:cNvGraphicFramePr/>
          <p:nvPr/>
        </p:nvGraphicFramePr>
        <p:xfrm>
          <a:off x="1593088" y="5148596"/>
          <a:ext cx="8136128" cy="1459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p:cNvSpPr txBox="1"/>
          <p:nvPr/>
        </p:nvSpPr>
        <p:spPr>
          <a:xfrm>
            <a:off x="309694" y="2950464"/>
            <a:ext cx="5340096" cy="369332"/>
          </a:xfrm>
          <a:prstGeom prst="rect">
            <a:avLst/>
          </a:prstGeom>
          <a:noFill/>
        </p:spPr>
        <p:txBody>
          <a:bodyPr wrap="square" rtlCol="0">
            <a:spAutoFit/>
          </a:bodyPr>
          <a:lstStyle/>
          <a:p>
            <a:r>
              <a:rPr lang="en-US" dirty="0">
                <a:solidFill>
                  <a:schemeClr val="bg1"/>
                </a:solidFill>
              </a:rPr>
              <a:t>dDocent (Puritz et al. 2014)</a:t>
            </a:r>
          </a:p>
        </p:txBody>
      </p:sp>
      <p:graphicFrame>
        <p:nvGraphicFramePr>
          <p:cNvPr id="17" name="Diagram 16"/>
          <p:cNvGraphicFramePr/>
          <p:nvPr/>
        </p:nvGraphicFramePr>
        <p:xfrm>
          <a:off x="1585790" y="3319796"/>
          <a:ext cx="8136128" cy="14594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Rectangle 4"/>
          <p:cNvSpPr/>
          <p:nvPr/>
        </p:nvSpPr>
        <p:spPr>
          <a:xfrm>
            <a:off x="1431985" y="3319797"/>
            <a:ext cx="5437337" cy="14594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17" cstate="hqprint">
            <a:lum bright="70000" contrast="-70000"/>
            <a:alphaModFix/>
            <a:extLst>
              <a:ext uri="{28A0092B-C50C-407E-A947-70E740481C1C}">
                <a14:useLocalDpi xmlns:a14="http://schemas.microsoft.com/office/drawing/2010/main"/>
              </a:ext>
            </a:extLst>
          </a:blip>
          <a:srcRect t="-2"/>
          <a:stretch/>
        </p:blipFill>
        <p:spPr>
          <a:xfrm>
            <a:off x="10995202" y="717781"/>
            <a:ext cx="1084735" cy="2602016"/>
          </a:xfrm>
          <a:prstGeom prst="rect">
            <a:avLst/>
          </a:prstGeom>
        </p:spPr>
      </p:pic>
      <p:pic>
        <p:nvPicPr>
          <p:cNvPr id="18" name="Picture 17"/>
          <p:cNvPicPr>
            <a:picLocks noChangeAspect="1"/>
          </p:cNvPicPr>
          <p:nvPr/>
        </p:nvPicPr>
        <p:blipFill>
          <a:blip r:embed="rId18">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Tree>
    <p:extLst>
      <p:ext uri="{BB962C8B-B14F-4D97-AF65-F5344CB8AC3E}">
        <p14:creationId xmlns:p14="http://schemas.microsoft.com/office/powerpoint/2010/main" val="3812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2" grpId="0">
        <p:bldAsOne/>
      </p:bldGraphic>
      <p:bldP spid="14" grpId="0"/>
      <p:bldGraphic spid="15" grpId="0">
        <p:bldAsOne/>
      </p:bldGraphic>
      <p:bldP spid="16" grpId="0"/>
      <p:bldGraphic spid="17" grpId="0">
        <p:bldAsOne/>
      </p:bldGraphic>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assembly, less is more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8797" y="2741510"/>
            <a:ext cx="3938016"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4,776 reads</a:t>
            </a:r>
          </a:p>
          <a:p>
            <a:pPr marL="742950" lvl="1" indent="-285750">
              <a:buFont typeface="Arial" charset="0"/>
              <a:buChar char="•"/>
            </a:pPr>
            <a:r>
              <a:rPr lang="en-US" sz="3200" dirty="0">
                <a:solidFill>
                  <a:schemeClr val="bg1"/>
                </a:solidFill>
              </a:rPr>
              <a:t>225 unique sequences</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6813" y="819050"/>
            <a:ext cx="5949575" cy="5907024"/>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a:stretch/>
        </p:blipFill>
        <p:spPr>
          <a:xfrm>
            <a:off x="10995202" y="717781"/>
            <a:ext cx="1084735" cy="2853556"/>
          </a:xfrm>
          <a:prstGeom prst="rect">
            <a:avLst/>
          </a:prstGeom>
        </p:spPr>
      </p:pic>
    </p:spTree>
    <p:extLst>
      <p:ext uri="{BB962C8B-B14F-4D97-AF65-F5344CB8AC3E}">
        <p14:creationId xmlns:p14="http://schemas.microsoft.com/office/powerpoint/2010/main" val="1552103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 1X coverage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403411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4,588 reads</a:t>
            </a:r>
          </a:p>
          <a:p>
            <a:pPr marL="742950" lvl="1" indent="-285750">
              <a:buFont typeface="Arial" charset="0"/>
              <a:buChar char="•"/>
            </a:pPr>
            <a:r>
              <a:rPr lang="en-US" sz="3200" dirty="0">
                <a:solidFill>
                  <a:schemeClr val="bg1"/>
                </a:solidFill>
              </a:rPr>
              <a:t>35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06824" y="822960"/>
            <a:ext cx="5648575" cy="5907024"/>
          </a:xfrm>
          <a:prstGeom prst="rect">
            <a:avLst/>
          </a:prstGeom>
        </p:spPr>
      </p:pic>
      <p:pic>
        <p:nvPicPr>
          <p:cNvPr id="8" name="Picture 7"/>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2"/>
          <a:stretch/>
        </p:blipFill>
        <p:spPr>
          <a:xfrm>
            <a:off x="10995202" y="717781"/>
            <a:ext cx="1084735" cy="3060590"/>
          </a:xfrm>
          <a:prstGeom prst="rect">
            <a:avLst/>
          </a:prstGeom>
        </p:spPr>
      </p:pic>
    </p:spTree>
    <p:extLst>
      <p:ext uri="{BB962C8B-B14F-4D97-AF65-F5344CB8AC3E}">
        <p14:creationId xmlns:p14="http://schemas.microsoft.com/office/powerpoint/2010/main" val="647321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&gt;1 individual</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1219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4,487 reads</a:t>
            </a:r>
          </a:p>
          <a:p>
            <a:pPr marL="742950" lvl="1" indent="-285750">
              <a:buFont typeface="Arial" charset="0"/>
              <a:buChar char="•"/>
            </a:pPr>
            <a:r>
              <a:rPr lang="en-US" sz="3200" dirty="0">
                <a:solidFill>
                  <a:schemeClr val="bg1"/>
                </a:solidFill>
              </a:rPr>
              <a:t>12 unique sequences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60794" y="1185850"/>
            <a:ext cx="5255867" cy="54751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46005"/>
          <a:stretch/>
        </p:blipFill>
        <p:spPr>
          <a:xfrm>
            <a:off x="10995202" y="717780"/>
            <a:ext cx="1084735" cy="3302129"/>
          </a:xfrm>
          <a:prstGeom prst="rect">
            <a:avLst/>
          </a:prstGeom>
        </p:spPr>
      </p:pic>
    </p:spTree>
    <p:extLst>
      <p:ext uri="{BB962C8B-B14F-4D97-AF65-F5344CB8AC3E}">
        <p14:creationId xmlns:p14="http://schemas.microsoft.com/office/powerpoint/2010/main" val="4142210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&gt;3 individuals</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42954"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4,059 reads</a:t>
            </a:r>
          </a:p>
          <a:p>
            <a:pPr marL="742950" lvl="1" indent="-285750">
              <a:buFont typeface="Arial" charset="0"/>
              <a:buChar char="•"/>
            </a:pPr>
            <a:r>
              <a:rPr lang="en-US" sz="3200" dirty="0">
                <a:solidFill>
                  <a:schemeClr val="bg1"/>
                </a:solidFill>
              </a:rPr>
              <a:t>6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1335091">
            <a:off x="5389714" y="1018492"/>
            <a:ext cx="4226103" cy="45384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8952"/>
          <a:stretch/>
        </p:blipFill>
        <p:spPr>
          <a:xfrm>
            <a:off x="10995202" y="717781"/>
            <a:ext cx="1084735" cy="3733450"/>
          </a:xfrm>
          <a:prstGeom prst="rect">
            <a:avLst/>
          </a:prstGeom>
        </p:spPr>
      </p:pic>
    </p:spTree>
    <p:extLst>
      <p:ext uri="{BB962C8B-B14F-4D97-AF65-F5344CB8AC3E}">
        <p14:creationId xmlns:p14="http://schemas.microsoft.com/office/powerpoint/2010/main" val="61858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pic>
        <p:nvPicPr>
          <p:cNvPr id="2" name="Picture 1">
            <a:extLst>
              <a:ext uri="{FF2B5EF4-FFF2-40B4-BE49-F238E27FC236}">
                <a16:creationId xmlns:a16="http://schemas.microsoft.com/office/drawing/2014/main" id="{2103EBEB-6134-3F4C-80C3-07C102C050DF}"/>
              </a:ext>
            </a:extLst>
          </p:cNvPr>
          <p:cNvPicPr>
            <a:picLocks noChangeAspect="1"/>
          </p:cNvPicPr>
          <p:nvPr/>
        </p:nvPicPr>
        <p:blipFill>
          <a:blip r:embed="rId3"/>
          <a:stretch>
            <a:fillRect/>
          </a:stretch>
        </p:blipFill>
        <p:spPr>
          <a:xfrm>
            <a:off x="520861" y="844988"/>
            <a:ext cx="10833904" cy="5617580"/>
          </a:xfrm>
          <a:prstGeom prst="rect">
            <a:avLst/>
          </a:prstGeom>
        </p:spPr>
      </p:pic>
    </p:spTree>
    <p:extLst>
      <p:ext uri="{BB962C8B-B14F-4D97-AF65-F5344CB8AC3E}">
        <p14:creationId xmlns:p14="http://schemas.microsoft.com/office/powerpoint/2010/main" val="384904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5284"/>
          <a:stretch/>
        </p:blipFill>
        <p:spPr>
          <a:xfrm>
            <a:off x="10995202" y="717780"/>
            <a:ext cx="1084735" cy="3957737"/>
          </a:xfrm>
          <a:prstGeom prst="rect">
            <a:avLst/>
          </a:prstGeom>
        </p:spPr>
      </p:pic>
    </p:spTree>
    <p:extLst>
      <p:ext uri="{BB962C8B-B14F-4D97-AF65-F5344CB8AC3E}">
        <p14:creationId xmlns:p14="http://schemas.microsoft.com/office/powerpoint/2010/main" val="3191285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2204823" y="714952"/>
            <a:ext cx="1984826" cy="584775"/>
          </a:xfrm>
          <a:prstGeom prst="rect">
            <a:avLst/>
          </a:prstGeom>
          <a:noFill/>
        </p:spPr>
        <p:txBody>
          <a:bodyPr wrap="square" rtlCol="0">
            <a:spAutoFit/>
          </a:bodyPr>
          <a:lstStyle/>
          <a:p>
            <a:pPr algn="r"/>
            <a:r>
              <a:rPr lang="en-US" sz="3200" b="1" dirty="0">
                <a:solidFill>
                  <a:schemeClr val="bg1"/>
                </a:solidFill>
              </a:rPr>
              <a:t>dDocent-R</a:t>
            </a:r>
          </a:p>
        </p:txBody>
      </p:sp>
      <p:sp>
        <p:nvSpPr>
          <p:cNvPr id="16" name="TextBox 15"/>
          <p:cNvSpPr txBox="1"/>
          <p:nvPr/>
        </p:nvSpPr>
        <p:spPr>
          <a:xfrm>
            <a:off x="7502909" y="714951"/>
            <a:ext cx="1984826" cy="584775"/>
          </a:xfrm>
          <a:prstGeom prst="rect">
            <a:avLst/>
          </a:prstGeom>
          <a:noFill/>
        </p:spPr>
        <p:txBody>
          <a:bodyPr wrap="square" rtlCol="0">
            <a:spAutoFit/>
          </a:bodyPr>
          <a:lstStyle/>
          <a:p>
            <a:pPr algn="ctr"/>
            <a:r>
              <a:rPr lang="en-US" sz="3200" b="1" dirty="0">
                <a:solidFill>
                  <a:schemeClr val="bg1"/>
                </a:solidFill>
              </a:rPr>
              <a:t>Stacks-R</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432" y="1261872"/>
            <a:ext cx="10853928" cy="5426964"/>
          </a:xfrm>
          <a:prstGeom prst="rect">
            <a:avLst/>
          </a:prstGeom>
          <a:solidFill>
            <a:srgbClr val="000000">
              <a:alpha val="50196"/>
            </a:srgbClr>
          </a:solidFill>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31617"/>
          <a:stretch/>
        </p:blipFill>
        <p:spPr>
          <a:xfrm>
            <a:off x="10995202" y="717781"/>
            <a:ext cx="1084735" cy="4182024"/>
          </a:xfrm>
          <a:prstGeom prst="rect">
            <a:avLst/>
          </a:prstGeom>
        </p:spPr>
      </p:pic>
    </p:spTree>
    <p:extLst>
      <p:ext uri="{BB962C8B-B14F-4D97-AF65-F5344CB8AC3E}">
        <p14:creationId xmlns:p14="http://schemas.microsoft.com/office/powerpoint/2010/main" val="402758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7880"/>
          <a:stretch/>
        </p:blipFill>
        <p:spPr>
          <a:xfrm>
            <a:off x="-24385" y="702758"/>
            <a:ext cx="10853733" cy="1992119"/>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477954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a:ext>
            </a:extLst>
          </a:blip>
          <a:srcRect t="32097" r="47093" b="4218"/>
          <a:stretch/>
        </p:blipFill>
        <p:spPr>
          <a:xfrm>
            <a:off x="-27431" y="2694877"/>
            <a:ext cx="5742432" cy="3949764"/>
          </a:xfrm>
          <a:prstGeom prst="rect">
            <a:avLst/>
          </a:prstGeom>
          <a:solidFill>
            <a:srgbClr val="000000">
              <a:alpha val="50196"/>
            </a:srgbClr>
          </a:solidFill>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8567"/>
          <a:stretch/>
        </p:blipFill>
        <p:spPr>
          <a:xfrm>
            <a:off x="-24385" y="702758"/>
            <a:ext cx="10853733" cy="1949507"/>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3625742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5" y="702758"/>
            <a:ext cx="10853733" cy="6202133"/>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7" name="TextBox 16"/>
          <p:cNvSpPr txBox="1"/>
          <p:nvPr/>
        </p:nvSpPr>
        <p:spPr>
          <a:xfrm>
            <a:off x="9264799" y="2694877"/>
            <a:ext cx="1326995" cy="369332"/>
          </a:xfrm>
          <a:prstGeom prst="rect">
            <a:avLst/>
          </a:prstGeom>
          <a:noFill/>
        </p:spPr>
        <p:txBody>
          <a:bodyPr wrap="square" rtlCol="0">
            <a:spAutoFit/>
          </a:bodyPr>
          <a:lstStyle/>
          <a:p>
            <a:pPr algn="r"/>
            <a:r>
              <a:rPr lang="en-US" dirty="0">
                <a:solidFill>
                  <a:schemeClr val="bg1"/>
                </a:solidFill>
              </a:rPr>
              <a:t>Stacks-G</a:t>
            </a:r>
          </a:p>
        </p:txBody>
      </p:sp>
      <p:sp>
        <p:nvSpPr>
          <p:cNvPr id="18" name="TextBox 17"/>
          <p:cNvSpPr txBox="1"/>
          <p:nvPr/>
        </p:nvSpPr>
        <p:spPr>
          <a:xfrm>
            <a:off x="9268608" y="4570372"/>
            <a:ext cx="1326995" cy="369332"/>
          </a:xfrm>
          <a:prstGeom prst="rect">
            <a:avLst/>
          </a:prstGeom>
          <a:noFill/>
        </p:spPr>
        <p:txBody>
          <a:bodyPr wrap="square" rtlCol="0">
            <a:spAutoFit/>
          </a:bodyPr>
          <a:lstStyle/>
          <a:p>
            <a:pPr algn="r"/>
            <a:r>
              <a:rPr lang="en-US" dirty="0">
                <a:solidFill>
                  <a:schemeClr val="bg1"/>
                </a:solidFill>
              </a:rPr>
              <a:t>Stacks</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2342247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tx1">
                    <a:lumMod val="50000"/>
                    <a:lumOff val="50000"/>
                  </a:schemeClr>
                </a:solidFill>
              </a:rPr>
              <a:t>How sensitive are various RADseq pipelines to over-splitting?</a:t>
            </a:r>
          </a:p>
          <a:p>
            <a:pPr lvl="1"/>
            <a:endParaRPr lang="en-US" dirty="0">
              <a:solidFill>
                <a:schemeClr val="tx1">
                  <a:lumMod val="50000"/>
                  <a:lumOff val="50000"/>
                </a:schemeClr>
              </a:solidFill>
            </a:endParaRPr>
          </a:p>
          <a:p>
            <a:pPr lvl="1"/>
            <a:r>
              <a:rPr lang="en-US" dirty="0">
                <a:solidFill>
                  <a:schemeClr val="tx1">
                    <a:lumMod val="50000"/>
                    <a:lumOff val="50000"/>
                  </a:schemeClr>
                </a:solidFill>
              </a:rPr>
              <a:t>dDocent-PE provides the most accurate </a:t>
            </a:r>
            <a:r>
              <a:rPr lang="en-US" i="1" dirty="0">
                <a:solidFill>
                  <a:schemeClr val="tx1">
                    <a:lumMod val="50000"/>
                    <a:lumOff val="50000"/>
                  </a:schemeClr>
                </a:solidFill>
              </a:rPr>
              <a:t>de novo </a:t>
            </a:r>
            <a:r>
              <a:rPr lang="en-US" dirty="0">
                <a:solidFill>
                  <a:schemeClr val="tx1">
                    <a:lumMod val="50000"/>
                    <a:lumOff val="50000"/>
                  </a:schemeClr>
                </a:solidFill>
              </a:rPr>
              <a:t>assemblies </a:t>
            </a:r>
          </a:p>
          <a:p>
            <a:pPr lvl="2"/>
            <a:r>
              <a:rPr lang="en-US" dirty="0">
                <a:solidFill>
                  <a:schemeClr val="tx1">
                    <a:lumMod val="50000"/>
                    <a:lumOff val="50000"/>
                  </a:schemeClr>
                </a:solidFill>
              </a:rPr>
              <a:t>dDocent-SE and both </a:t>
            </a:r>
            <a:r>
              <a:rPr lang="en-US" dirty="0" err="1">
                <a:solidFill>
                  <a:schemeClr val="tx1">
                    <a:lumMod val="50000"/>
                    <a:lumOff val="50000"/>
                  </a:schemeClr>
                </a:solidFill>
              </a:rPr>
              <a:t>pyRAD</a:t>
            </a:r>
            <a:r>
              <a:rPr lang="en-US" dirty="0">
                <a:solidFill>
                  <a:schemeClr val="tx1">
                    <a:lumMod val="50000"/>
                    <a:lumOff val="50000"/>
                  </a:schemeClr>
                </a:solidFill>
              </a:rPr>
              <a:t> are moderately sensitive to INDELs</a:t>
            </a:r>
          </a:p>
          <a:p>
            <a:pPr lvl="2"/>
            <a:r>
              <a:rPr lang="en-US" dirty="0">
                <a:solidFill>
                  <a:schemeClr val="tx1">
                    <a:lumMod val="50000"/>
                    <a:lumOff val="50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a:p>
            <a:pPr lvl="1"/>
            <a:r>
              <a:rPr lang="en-US" dirty="0"/>
              <a:t>Over-splitting loci negatively biases estimates of observed heterozygosity</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24564"/>
          <a:stretch/>
        </p:blipFill>
        <p:spPr>
          <a:xfrm>
            <a:off x="10995202" y="717781"/>
            <a:ext cx="1084735" cy="4613344"/>
          </a:xfrm>
          <a:prstGeom prst="rect">
            <a:avLst/>
          </a:prstGeom>
        </p:spPr>
      </p:pic>
    </p:spTree>
    <p:extLst>
      <p:ext uri="{BB962C8B-B14F-4D97-AF65-F5344CB8AC3E}">
        <p14:creationId xmlns:p14="http://schemas.microsoft.com/office/powerpoint/2010/main" val="2428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4060470" y="28307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5913652" y="283158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4288739" y="28315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4060470" y="31761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5913652" y="317690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4288739" y="31769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4060470" y="352142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4288739" y="352223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3904353" y="267852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60470" y="522313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4288739" y="522393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4060470" y="556845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4288739" y="556925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4060470" y="59541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4288739" y="59549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5910875" y="35214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3721473" y="257248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1557" y="195374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3904353" y="510653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3721473" y="500050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20684"/>
          <a:stretch/>
        </p:blipFill>
        <p:spPr>
          <a:xfrm>
            <a:off x="10995202" y="717780"/>
            <a:ext cx="1084735" cy="4850675"/>
          </a:xfrm>
          <a:prstGeom prst="rect">
            <a:avLst/>
          </a:prstGeom>
        </p:spPr>
      </p:pic>
    </p:spTree>
    <p:extLst>
      <p:ext uri="{BB962C8B-B14F-4D97-AF65-F5344CB8AC3E}">
        <p14:creationId xmlns:p14="http://schemas.microsoft.com/office/powerpoint/2010/main" val="885733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Percent error of </a:t>
            </a:r>
            <a:r>
              <a:rPr lang="en-US" i="1" dirty="0"/>
              <a:t>F</a:t>
            </a:r>
            <a:r>
              <a:rPr lang="en-US" i="1" baseline="-25000" dirty="0"/>
              <a:t>ST  </a:t>
            </a:r>
            <a:r>
              <a:rPr lang="en-US" dirty="0"/>
              <a:t>across all simulations</a:t>
            </a:r>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l="61646"/>
          <a:stretch/>
        </p:blipFill>
        <p:spPr>
          <a:xfrm>
            <a:off x="6849374" y="727142"/>
            <a:ext cx="4162854" cy="6202133"/>
          </a:xfrm>
          <a:prstGeom prst="rect">
            <a:avLst/>
          </a:prstGeom>
          <a:solidFill>
            <a:srgbClr val="000000">
              <a:alpha val="50000"/>
            </a:srgbClr>
          </a:solidFill>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r="38354"/>
          <a:stretch/>
        </p:blipFill>
        <p:spPr>
          <a:xfrm>
            <a:off x="158495" y="719249"/>
            <a:ext cx="6690879" cy="6202133"/>
          </a:xfrm>
          <a:prstGeom prst="rect">
            <a:avLst/>
          </a:prstGeom>
          <a:solidFill>
            <a:srgbClr val="000000">
              <a:alpha val="50000"/>
            </a:srgbClr>
          </a:solidFill>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7511"/>
          <a:stretch/>
        </p:blipFill>
        <p:spPr>
          <a:xfrm>
            <a:off x="10995202" y="717781"/>
            <a:ext cx="1084735" cy="5044664"/>
          </a:xfrm>
          <a:prstGeom prst="rect">
            <a:avLst/>
          </a:prstGeom>
        </p:spPr>
      </p:pic>
    </p:spTree>
    <p:extLst>
      <p:ext uri="{BB962C8B-B14F-4D97-AF65-F5344CB8AC3E}">
        <p14:creationId xmlns:p14="http://schemas.microsoft.com/office/powerpoint/2010/main" val="39356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5231282"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231282"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226795" y="5929797"/>
            <a:ext cx="1487424" cy="46208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7295783"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7295783"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9333757"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9333757" y="5261101"/>
            <a:ext cx="1487424" cy="1150533"/>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252493" y="1935860"/>
            <a:ext cx="3462528" cy="523220"/>
          </a:xfrm>
          <a:prstGeom prst="rect">
            <a:avLst/>
          </a:prstGeom>
          <a:noFill/>
        </p:spPr>
        <p:txBody>
          <a:bodyPr wrap="square" rtlCol="0">
            <a:spAutoFit/>
          </a:bodyPr>
          <a:lstStyle/>
          <a:p>
            <a:pPr algn="ctr"/>
            <a:r>
              <a:rPr lang="en-US" sz="2800" dirty="0">
                <a:solidFill>
                  <a:schemeClr val="bg1"/>
                </a:solidFill>
              </a:rPr>
              <a:t>Actual</a:t>
            </a:r>
          </a:p>
        </p:txBody>
      </p:sp>
      <p:sp>
        <p:nvSpPr>
          <p:cNvPr id="46" name="TextBox 45"/>
          <p:cNvSpPr txBox="1"/>
          <p:nvPr/>
        </p:nvSpPr>
        <p:spPr>
          <a:xfrm>
            <a:off x="7295782" y="1929384"/>
            <a:ext cx="3519773" cy="523220"/>
          </a:xfrm>
          <a:prstGeom prst="rect">
            <a:avLst/>
          </a:prstGeom>
          <a:noFill/>
        </p:spPr>
        <p:txBody>
          <a:bodyPr wrap="square" rtlCol="0">
            <a:spAutoFit/>
          </a:bodyPr>
          <a:lstStyle/>
          <a:p>
            <a:pPr algn="ctr"/>
            <a:r>
              <a:rPr lang="en-US" sz="2800" dirty="0">
                <a:solidFill>
                  <a:schemeClr val="bg1"/>
                </a:solidFill>
              </a:rPr>
              <a:t>Estimated</a:t>
            </a:r>
          </a:p>
        </p:txBody>
      </p:sp>
      <p:pic>
        <p:nvPicPr>
          <p:cNvPr id="48" name="Picture 4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4775"/>
          <a:stretch/>
        </p:blipFill>
        <p:spPr>
          <a:xfrm>
            <a:off x="10995202" y="717781"/>
            <a:ext cx="1084735" cy="5212016"/>
          </a:xfrm>
          <a:prstGeom prst="rect">
            <a:avLst/>
          </a:prstGeom>
        </p:spPr>
      </p:pic>
    </p:spTree>
    <p:extLst>
      <p:ext uri="{BB962C8B-B14F-4D97-AF65-F5344CB8AC3E}">
        <p14:creationId xmlns:p14="http://schemas.microsoft.com/office/powerpoint/2010/main" val="27217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4" grpId="0" animBg="1"/>
      <p:bldP spid="38" grpId="0" animBg="1"/>
      <p:bldP spid="39" grpId="0" animBg="1"/>
      <p:bldP spid="41" grpId="0" animBg="1"/>
      <p:bldP spid="42" grpId="0" animBg="1"/>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minor allele frequency</a:t>
            </a:r>
          </a:p>
        </p:txBody>
      </p:sp>
      <p:pic>
        <p:nvPicPr>
          <p:cNvPr id="22" name="Picture 21"/>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3" name="Picture 2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b="-4779"/>
          <a:stretch/>
        </p:blipFill>
        <p:spPr>
          <a:xfrm>
            <a:off x="10995202" y="717782"/>
            <a:ext cx="1084735" cy="6407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15" y="722470"/>
            <a:ext cx="10488489" cy="6118285"/>
          </a:xfrm>
          <a:prstGeom prst="rect">
            <a:avLst/>
          </a:prstGeom>
          <a:solidFill>
            <a:srgbClr val="000000">
              <a:alpha val="50980"/>
            </a:srgbClr>
          </a:solidFill>
        </p:spPr>
      </p:pic>
    </p:spTree>
    <p:extLst>
      <p:ext uri="{BB962C8B-B14F-4D97-AF65-F5344CB8AC3E}">
        <p14:creationId xmlns:p14="http://schemas.microsoft.com/office/powerpoint/2010/main" val="107074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pic>
        <p:nvPicPr>
          <p:cNvPr id="4" name="Picture 3">
            <a:extLst>
              <a:ext uri="{FF2B5EF4-FFF2-40B4-BE49-F238E27FC236}">
                <a16:creationId xmlns:a16="http://schemas.microsoft.com/office/drawing/2014/main" id="{49B921A7-89B0-7B4F-804A-4993403C3003}"/>
              </a:ext>
            </a:extLst>
          </p:cNvPr>
          <p:cNvPicPr>
            <a:picLocks noChangeAspect="1"/>
          </p:cNvPicPr>
          <p:nvPr/>
        </p:nvPicPr>
        <p:blipFill>
          <a:blip r:embed="rId3"/>
          <a:stretch>
            <a:fillRect/>
          </a:stretch>
        </p:blipFill>
        <p:spPr>
          <a:xfrm>
            <a:off x="372318" y="1621902"/>
            <a:ext cx="5229829" cy="3922372"/>
          </a:xfrm>
          <a:prstGeom prst="rect">
            <a:avLst/>
          </a:prstGeom>
        </p:spPr>
      </p:pic>
      <p:pic>
        <p:nvPicPr>
          <p:cNvPr id="5" name="Picture 4">
            <a:extLst>
              <a:ext uri="{FF2B5EF4-FFF2-40B4-BE49-F238E27FC236}">
                <a16:creationId xmlns:a16="http://schemas.microsoft.com/office/drawing/2014/main" id="{4FF16808-B354-5141-BF68-03E34AE75AF1}"/>
              </a:ext>
            </a:extLst>
          </p:cNvPr>
          <p:cNvPicPr>
            <a:picLocks noChangeAspect="1"/>
          </p:cNvPicPr>
          <p:nvPr/>
        </p:nvPicPr>
        <p:blipFill>
          <a:blip r:embed="rId4"/>
          <a:stretch>
            <a:fillRect/>
          </a:stretch>
        </p:blipFill>
        <p:spPr>
          <a:xfrm>
            <a:off x="6589855" y="1747938"/>
            <a:ext cx="5080000" cy="3670300"/>
          </a:xfrm>
          <a:prstGeom prst="rect">
            <a:avLst/>
          </a:prstGeom>
        </p:spPr>
      </p:pic>
    </p:spTree>
    <p:extLst>
      <p:ext uri="{BB962C8B-B14F-4D97-AF65-F5344CB8AC3E}">
        <p14:creationId xmlns:p14="http://schemas.microsoft.com/office/powerpoint/2010/main" val="35660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solidFill>
                <a:schemeClr val="bg1">
                  <a:lumMod val="75000"/>
                </a:schemeClr>
              </a:solidFill>
            </a:endParaRPr>
          </a:p>
          <a:p>
            <a:r>
              <a:rPr lang="en-US" dirty="0">
                <a:solidFill>
                  <a:schemeClr val="bg1">
                    <a:lumMod val="75000"/>
                  </a:schemeClr>
                </a:solidFill>
              </a:rPr>
              <a:t>What are the effects of over-split loci on estimates of population genetic structure?</a:t>
            </a:r>
          </a:p>
          <a:p>
            <a:pPr lvl="1"/>
            <a:endParaRPr lang="en-US" dirty="0">
              <a:solidFill>
                <a:schemeClr val="bg1">
                  <a:lumMod val="75000"/>
                </a:schemeClr>
              </a:solidFill>
            </a:endParaRPr>
          </a:p>
          <a:p>
            <a:pPr lvl="1"/>
            <a:r>
              <a:rPr lang="en-US" dirty="0">
                <a:solidFill>
                  <a:schemeClr val="bg1">
                    <a:lumMod val="75000"/>
                  </a:schemeClr>
                </a:solidFill>
              </a:rPr>
              <a:t>Over-splitting loci negatively biases estimates of observed heterozygosity</a:t>
            </a:r>
          </a:p>
          <a:p>
            <a:pPr lvl="1"/>
            <a:endParaRPr lang="en-US" dirty="0"/>
          </a:p>
          <a:p>
            <a:pPr lvl="1"/>
            <a:r>
              <a:rPr lang="en-US" dirty="0"/>
              <a:t>Over-splitting loci introduces error into estimates of </a:t>
            </a:r>
            <a:r>
              <a:rPr lang="en-US" i="1" dirty="0"/>
              <a:t>F</a:t>
            </a:r>
            <a:r>
              <a:rPr lang="en-US" i="1" baseline="-25000" dirty="0"/>
              <a:t>ST</a:t>
            </a:r>
            <a:r>
              <a:rPr lang="en-US" dirty="0"/>
              <a:t>, especially at lower levels of population structure</a:t>
            </a:r>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10176"/>
          <a:stretch/>
        </p:blipFill>
        <p:spPr>
          <a:xfrm>
            <a:off x="10995202" y="717781"/>
            <a:ext cx="1084735" cy="5493238"/>
          </a:xfrm>
          <a:prstGeom prst="rect">
            <a:avLst/>
          </a:prstGeom>
        </p:spPr>
      </p:pic>
    </p:spTree>
    <p:extLst>
      <p:ext uri="{BB962C8B-B14F-4D97-AF65-F5344CB8AC3E}">
        <p14:creationId xmlns:p14="http://schemas.microsoft.com/office/powerpoint/2010/main" val="1332447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4823" y="2007517"/>
            <a:ext cx="6487997" cy="4351338"/>
          </a:xfrm>
        </p:spPr>
        <p:txBody>
          <a:bodyPr/>
          <a:lstStyle/>
          <a:p>
            <a:r>
              <a:rPr lang="en-US" i="1" dirty="0"/>
              <a:t>De novo </a:t>
            </a:r>
            <a:r>
              <a:rPr lang="en-US" dirty="0"/>
              <a:t>RAD assemblies need to be properly optimized!</a:t>
            </a:r>
          </a:p>
          <a:p>
            <a:endParaRPr lang="en-US" dirty="0"/>
          </a:p>
          <a:p>
            <a:endParaRPr lang="en-US" dirty="0"/>
          </a:p>
          <a:p>
            <a:endParaRPr lang="en-US" sz="100" dirty="0"/>
          </a:p>
          <a:p>
            <a:r>
              <a:rPr lang="en-US" dirty="0"/>
              <a:t>Previous published results from assemblies without alignment need to be interpreted with caution </a:t>
            </a:r>
          </a:p>
          <a:p>
            <a:pPr lvl="1"/>
            <a:r>
              <a:rPr lang="en-US" dirty="0"/>
              <a:t>Especially in higher gene flow species</a:t>
            </a:r>
          </a:p>
        </p:txBody>
      </p:sp>
      <p:sp>
        <p:nvSpPr>
          <p:cNvPr id="4" name="Title 3"/>
          <p:cNvSpPr>
            <a:spLocks noGrp="1"/>
          </p:cNvSpPr>
          <p:nvPr>
            <p:ph type="title"/>
          </p:nvPr>
        </p:nvSpPr>
        <p:spPr/>
        <p:txBody>
          <a:bodyPr/>
          <a:lstStyle/>
          <a:p>
            <a:r>
              <a:rPr lang="en-US" dirty="0"/>
              <a:t>Implications</a:t>
            </a:r>
          </a:p>
        </p:txBody>
      </p:sp>
      <p:pic>
        <p:nvPicPr>
          <p:cNvPr id="6" name="Picture 5"/>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37307" y="2087029"/>
            <a:ext cx="3993974" cy="3450578"/>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736162" y="2876509"/>
            <a:ext cx="981933" cy="981933"/>
          </a:xfrm>
          <a:prstGeom prst="rect">
            <a:avLst/>
          </a:prstGeom>
        </p:spPr>
      </p:pic>
      <p:pic>
        <p:nvPicPr>
          <p:cNvPr id="13" name="Picture 1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3289435" y="2876509"/>
            <a:ext cx="981933" cy="981933"/>
          </a:xfrm>
          <a:prstGeom prst="rect">
            <a:avLst/>
          </a:prstGeom>
        </p:spPr>
      </p:pic>
      <p:sp>
        <p:nvSpPr>
          <p:cNvPr id="14" name="TextBox 13"/>
          <p:cNvSpPr txBox="1"/>
          <p:nvPr/>
        </p:nvSpPr>
        <p:spPr>
          <a:xfrm>
            <a:off x="1787462" y="2956316"/>
            <a:ext cx="1339251" cy="830997"/>
          </a:xfrm>
          <a:prstGeom prst="rect">
            <a:avLst/>
          </a:prstGeom>
          <a:noFill/>
        </p:spPr>
        <p:txBody>
          <a:bodyPr wrap="square" rtlCol="0">
            <a:spAutoFit/>
          </a:bodyPr>
          <a:lstStyle/>
          <a:p>
            <a:r>
              <a:rPr lang="en-US" sz="4800" dirty="0">
                <a:solidFill>
                  <a:schemeClr val="bg1"/>
                </a:solidFill>
              </a:rPr>
              <a:t>IN  =</a:t>
            </a:r>
          </a:p>
        </p:txBody>
      </p:sp>
      <p:sp>
        <p:nvSpPr>
          <p:cNvPr id="15" name="TextBox 14"/>
          <p:cNvSpPr txBox="1"/>
          <p:nvPr/>
        </p:nvSpPr>
        <p:spPr>
          <a:xfrm>
            <a:off x="4451698" y="2951976"/>
            <a:ext cx="1339251" cy="830997"/>
          </a:xfrm>
          <a:prstGeom prst="rect">
            <a:avLst/>
          </a:prstGeom>
          <a:noFill/>
        </p:spPr>
        <p:txBody>
          <a:bodyPr wrap="square" rtlCol="0">
            <a:spAutoFit/>
          </a:bodyPr>
          <a:lstStyle/>
          <a:p>
            <a:r>
              <a:rPr lang="en-US" sz="4800" dirty="0">
                <a:solidFill>
                  <a:schemeClr val="bg1"/>
                </a:solidFill>
              </a:rPr>
              <a:t>OUT</a:t>
            </a:r>
          </a:p>
        </p:txBody>
      </p:sp>
      <p:pic>
        <p:nvPicPr>
          <p:cNvPr id="17" name="Picture 1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411955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4" y="2186596"/>
            <a:ext cx="9321800" cy="2743200"/>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90063"/>
          <a:stretch/>
        </p:blipFill>
        <p:spPr>
          <a:xfrm>
            <a:off x="10995202" y="717781"/>
            <a:ext cx="1084735" cy="607782"/>
          </a:xfrm>
          <a:prstGeom prst="rect">
            <a:avLst/>
          </a:prstGeom>
        </p:spPr>
      </p:pic>
      <p:pic>
        <p:nvPicPr>
          <p:cNvPr id="7" name="Picture 6">
            <a:extLst>
              <a:ext uri="{FF2B5EF4-FFF2-40B4-BE49-F238E27FC236}">
                <a16:creationId xmlns:a16="http://schemas.microsoft.com/office/drawing/2014/main" id="{73026D9E-1A60-6E4B-955B-11024C2A520B}"/>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018665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sp>
        <p:nvSpPr>
          <p:cNvPr id="7" name="Content Placeholder 6"/>
          <p:cNvSpPr>
            <a:spLocks noGrp="1"/>
          </p:cNvSpPr>
          <p:nvPr>
            <p:ph idx="1"/>
          </p:nvPr>
        </p:nvSpPr>
        <p:spPr>
          <a:xfrm>
            <a:off x="193168" y="2500814"/>
            <a:ext cx="10027024" cy="4357186"/>
          </a:xfrm>
        </p:spPr>
        <p:txBody>
          <a:bodyPr>
            <a:normAutofit lnSpcReduction="10000"/>
          </a:bodyPr>
          <a:lstStyle/>
          <a:p>
            <a:r>
              <a:rPr lang="en-US" dirty="0"/>
              <a:t>They observed large differences between reference-based and de novo approaches, the former generally calling more SNPs and reducing F</a:t>
            </a:r>
            <a:r>
              <a:rPr lang="en-US" baseline="-25000" dirty="0"/>
              <a:t>IS</a:t>
            </a:r>
            <a:r>
              <a:rPr lang="en-US" dirty="0"/>
              <a:t> and </a:t>
            </a:r>
            <a:r>
              <a:rPr lang="en-US" dirty="0" err="1"/>
              <a:t>T</a:t>
            </a:r>
            <a:r>
              <a:rPr lang="en-US" baseline="-25000" dirty="0" err="1"/>
              <a:t>s</a:t>
            </a:r>
            <a:r>
              <a:rPr lang="en-US" dirty="0"/>
              <a:t>/</a:t>
            </a:r>
            <a:r>
              <a:rPr lang="en-US" dirty="0" err="1"/>
              <a:t>T</a:t>
            </a:r>
            <a:r>
              <a:rPr lang="en-US" baseline="-25000" dirty="0" err="1"/>
              <a:t>v</a:t>
            </a:r>
            <a:r>
              <a:rPr lang="en-US" dirty="0"/>
              <a:t>. </a:t>
            </a:r>
          </a:p>
          <a:p>
            <a:endParaRPr lang="en-US" dirty="0"/>
          </a:p>
          <a:p>
            <a:r>
              <a:rPr lang="en-US" dirty="0"/>
              <a:t>The site frequency spectrum was highly sensitive to the chosen approach  and null expectations were best met by reference-based approaches, although contingent on the specific criteria. </a:t>
            </a:r>
          </a:p>
          <a:p>
            <a:endParaRPr lang="en-US" dirty="0"/>
          </a:p>
          <a:p>
            <a:r>
              <a:rPr lang="en-US" dirty="0"/>
              <a:t>Recommend that RADseq studies employ reference-based approaches to a closely related genome </a:t>
            </a:r>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68" y="814996"/>
            <a:ext cx="5728661" cy="1685818"/>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pic>
        <p:nvPicPr>
          <p:cNvPr id="11" name="Picture 10">
            <a:extLst>
              <a:ext uri="{FF2B5EF4-FFF2-40B4-BE49-F238E27FC236}">
                <a16:creationId xmlns:a16="http://schemas.microsoft.com/office/drawing/2014/main" id="{16707F2C-7449-2346-B099-A15076A85EF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59180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72" y="885371"/>
            <a:ext cx="6065148" cy="5972629"/>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pic>
        <p:nvPicPr>
          <p:cNvPr id="8" name="Picture 7">
            <a:extLst>
              <a:ext uri="{FF2B5EF4-FFF2-40B4-BE49-F238E27FC236}">
                <a16:creationId xmlns:a16="http://schemas.microsoft.com/office/drawing/2014/main" id="{9C280415-310E-464D-A8C5-C09042F518D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219571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8" y="2044132"/>
            <a:ext cx="10058400" cy="302812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pic>
        <p:nvPicPr>
          <p:cNvPr id="9" name="Picture 8">
            <a:extLst>
              <a:ext uri="{FF2B5EF4-FFF2-40B4-BE49-F238E27FC236}">
                <a16:creationId xmlns:a16="http://schemas.microsoft.com/office/drawing/2014/main" id="{DAC31735-0DE9-CA41-896F-3A6B934FF3AB}"/>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677493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r>
              <a:rPr lang="en-US" dirty="0"/>
              <a:t>Filtering was not the same across all pipelines</a:t>
            </a:r>
          </a:p>
          <a:p>
            <a:r>
              <a:rPr lang="en-US" i="1" dirty="0"/>
              <a:t>De novo </a:t>
            </a:r>
            <a:r>
              <a:rPr lang="en-US" dirty="0"/>
              <a:t>assemblies were not optimized</a:t>
            </a:r>
          </a:p>
          <a:p>
            <a:pPr lvl="1"/>
            <a:r>
              <a:rPr lang="en-US" dirty="0"/>
              <a:t>2 assembly iterations for STACKS</a:t>
            </a:r>
          </a:p>
          <a:p>
            <a:pPr lvl="1"/>
            <a:r>
              <a:rPr lang="en-US" dirty="0"/>
              <a:t>6 for </a:t>
            </a:r>
            <a:r>
              <a:rPr lang="en-US" dirty="0" err="1"/>
              <a:t>pyRAD</a:t>
            </a:r>
            <a:endParaRPr lang="en-US" dirty="0"/>
          </a:p>
          <a:p>
            <a:pPr lvl="1"/>
            <a:r>
              <a:rPr lang="en-US" dirty="0"/>
              <a:t>1 for dDocent</a:t>
            </a:r>
          </a:p>
          <a:p>
            <a:r>
              <a:rPr lang="en-US" dirty="0"/>
              <a:t>Across </a:t>
            </a:r>
            <a:r>
              <a:rPr lang="en-US" i="1" dirty="0"/>
              <a:t>de novo</a:t>
            </a:r>
            <a:r>
              <a:rPr lang="en-US" dirty="0"/>
              <a:t> pipelines, filtering was NOT equivalent</a:t>
            </a:r>
          </a:p>
          <a:p>
            <a:pPr lvl="1" fontAlgn="ctr"/>
            <a:r>
              <a:rPr lang="en-US" dirty="0"/>
              <a:t>The -m parameter in STACKS and the depth of cluster parameter for </a:t>
            </a:r>
            <a:r>
              <a:rPr lang="en-US" dirty="0" err="1"/>
              <a:t>pyRAD</a:t>
            </a:r>
            <a:r>
              <a:rPr lang="en-US" dirty="0"/>
              <a:t> would have lead to the </a:t>
            </a:r>
            <a:r>
              <a:rPr lang="en-US" i="1" dirty="0"/>
              <a:t>de novo</a:t>
            </a:r>
            <a:r>
              <a:rPr lang="en-US" dirty="0"/>
              <a:t> pipelines including SNPs with different minimum genotype depths.</a:t>
            </a:r>
          </a:p>
          <a:p>
            <a:pPr lvl="2" fontAlgn="ctr"/>
            <a:r>
              <a:rPr lang="en-US" dirty="0"/>
              <a:t>3 or 8 for STACKS</a:t>
            </a:r>
          </a:p>
          <a:p>
            <a:pPr lvl="2" fontAlgn="ctr"/>
            <a:r>
              <a:rPr lang="en-US" dirty="0"/>
              <a:t>3, 6, or 8 for </a:t>
            </a:r>
            <a:r>
              <a:rPr lang="en-US" dirty="0" err="1"/>
              <a:t>pyRAD</a:t>
            </a:r>
            <a:endParaRPr lang="en-US" dirty="0"/>
          </a:p>
          <a:p>
            <a:pPr lvl="2" fontAlgn="ctr"/>
            <a:r>
              <a:rPr lang="en-US" dirty="0"/>
              <a:t>dDocent, as configured, would have included SNPs with 1X coverage.</a:t>
            </a:r>
            <a:endParaRPr lang="en-US" dirty="0">
              <a:solidFill>
                <a:schemeClr val="accent4"/>
              </a:solidFill>
            </a:endParaRPr>
          </a:p>
          <a:p>
            <a:pPr fontAlgn="ctr"/>
            <a:r>
              <a:rPr lang="en-US" dirty="0">
                <a:solidFill>
                  <a:schemeClr val="accent4"/>
                </a:solidFill>
              </a:rPr>
              <a:t>All pipelines should have had the same minimum depth parameter (5x) as the reference based pipelines.</a:t>
            </a:r>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pic>
        <p:nvPicPr>
          <p:cNvPr id="7" name="Picture 6">
            <a:extLst>
              <a:ext uri="{FF2B5EF4-FFF2-40B4-BE49-F238E27FC236}">
                <a16:creationId xmlns:a16="http://schemas.microsoft.com/office/drawing/2014/main" id="{3EB87B5E-D3B9-C34F-AFAB-93A022F3DD68}"/>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1247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pPr fontAlgn="ctr"/>
            <a:r>
              <a:rPr lang="en-US" sz="2600" dirty="0"/>
              <a:t>Trimmed reads should not be used as input for dDocent.</a:t>
            </a:r>
          </a:p>
          <a:p>
            <a:r>
              <a:rPr lang="en-US" sz="2600" dirty="0"/>
              <a:t>dDocent has an assembly module for merged reads that wasn’t used</a:t>
            </a:r>
          </a:p>
          <a:p>
            <a:r>
              <a:rPr lang="en-US" sz="2600" dirty="0"/>
              <a:t>dDocent also has a reference based approach that wasn’t used</a:t>
            </a:r>
            <a:endParaRPr lang="en-US" dirty="0"/>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2500"/>
          <a:stretch/>
        </p:blipFill>
        <p:spPr>
          <a:xfrm>
            <a:off x="10995202" y="714951"/>
            <a:ext cx="1084735" cy="1070306"/>
          </a:xfrm>
          <a:prstGeom prst="rect">
            <a:avLst/>
          </a:prstGeom>
        </p:spPr>
      </p:pic>
      <p:pic>
        <p:nvPicPr>
          <p:cNvPr id="7" name="Picture 6">
            <a:extLst>
              <a:ext uri="{FF2B5EF4-FFF2-40B4-BE49-F238E27FC236}">
                <a16:creationId xmlns:a16="http://schemas.microsoft.com/office/drawing/2014/main" id="{3877CFF9-206B-9349-B1DC-0385A6559CF9}"/>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2939571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14438"/>
            <a:ext cx="9144000" cy="2387600"/>
          </a:xfrm>
          <a:noFill/>
        </p:spPr>
        <p:txBody>
          <a:bodyPr>
            <a:noAutofit/>
          </a:bodyPr>
          <a:lstStyle/>
          <a:p>
            <a:r>
              <a:rPr lang="en-US" sz="3600" dirty="0">
                <a:latin typeface="Helvetica" charset="0"/>
                <a:ea typeface="Helvetica" charset="0"/>
                <a:cs typeface="Helvetica" charset="0"/>
              </a:rPr>
              <a:t>These aren’t the loci you are looking for:</a:t>
            </a:r>
            <a:br>
              <a:rPr lang="en-US" sz="3600" dirty="0">
                <a:latin typeface="Helvetica" charset="0"/>
                <a:ea typeface="Helvetica" charset="0"/>
                <a:cs typeface="Helvetica" charset="0"/>
              </a:rPr>
            </a:br>
            <a:r>
              <a:rPr lang="en-US" sz="2800" dirty="0">
                <a:latin typeface="Helvetica" charset="0"/>
                <a:ea typeface="Helvetica" charset="0"/>
                <a:cs typeface="Helvetica" charset="0"/>
              </a:rPr>
              <a:t>principles of effective SNP filtering</a:t>
            </a:r>
            <a:endParaRPr lang="en-US" sz="1400" dirty="0">
              <a:latin typeface="Helvetica" charset="0"/>
              <a:ea typeface="Helvetica" charset="0"/>
              <a:cs typeface="Helvetica" charset="0"/>
            </a:endParaRPr>
          </a:p>
        </p:txBody>
      </p:sp>
      <p:sp>
        <p:nvSpPr>
          <p:cNvPr id="5" name="Subtitle 4">
            <a:extLst>
              <a:ext uri="{FF2B5EF4-FFF2-40B4-BE49-F238E27FC236}">
                <a16:creationId xmlns:a16="http://schemas.microsoft.com/office/drawing/2014/main" id="{C1589745-20C6-CE40-BC87-0B2D72B081B7}"/>
              </a:ext>
            </a:extLst>
          </p:cNvPr>
          <p:cNvSpPr>
            <a:spLocks noGrp="1"/>
          </p:cNvSpPr>
          <p:nvPr>
            <p:ph type="subTitle" idx="1"/>
          </p:nvPr>
        </p:nvSpPr>
        <p:spPr>
          <a:xfrm>
            <a:off x="1197979" y="3602038"/>
            <a:ext cx="6748041" cy="1655762"/>
          </a:xfrm>
        </p:spPr>
        <p:txBody>
          <a:bodyPr>
            <a:normAutofit lnSpcReduction="10000"/>
          </a:bodyPr>
          <a:lstStyle/>
          <a:p>
            <a:r>
              <a:rPr lang="en-US" dirty="0"/>
              <a:t>﻿Shannon J. O'Leary, Jonathan B. Puritz,  Stuart C. Willis, Christopher M. Hollenbeck, David S. Portnoy</a:t>
            </a:r>
          </a:p>
          <a:p>
            <a:endParaRPr lang="en-US" dirty="0"/>
          </a:p>
          <a:p>
            <a:r>
              <a:rPr lang="en-US" dirty="0"/>
              <a:t>Molecular Ecology Resources</a:t>
            </a:r>
          </a:p>
        </p:txBody>
      </p:sp>
      <p:pic>
        <p:nvPicPr>
          <p:cNvPr id="12" name="Picture 11">
            <a:extLst>
              <a:ext uri="{FF2B5EF4-FFF2-40B4-BE49-F238E27FC236}">
                <a16:creationId xmlns:a16="http://schemas.microsoft.com/office/drawing/2014/main" id="{2CE765F8-189F-5446-9791-B58347939AEE}"/>
              </a:ext>
            </a:extLst>
          </p:cNvPr>
          <p:cNvPicPr>
            <a:picLocks noChangeAspect="1"/>
          </p:cNvPicPr>
          <p:nvPr/>
        </p:nvPicPr>
        <p:blipFill>
          <a:blip r:embed="rId2"/>
          <a:stretch>
            <a:fillRect/>
          </a:stretch>
        </p:blipFill>
        <p:spPr>
          <a:xfrm>
            <a:off x="8574529" y="1847942"/>
            <a:ext cx="4499737" cy="5010058"/>
          </a:xfrm>
          <a:prstGeom prst="rect">
            <a:avLst/>
          </a:prstGeom>
        </p:spPr>
      </p:pic>
    </p:spTree>
    <p:extLst>
      <p:ext uri="{BB962C8B-B14F-4D97-AF65-F5344CB8AC3E}">
        <p14:creationId xmlns:p14="http://schemas.microsoft.com/office/powerpoint/2010/main" val="2890371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43404" y="714950"/>
            <a:ext cx="1084735" cy="6115223"/>
          </a:xfrm>
          <a:prstGeom prst="rect">
            <a:avLst/>
          </a:prstGeom>
        </p:spPr>
      </p:pic>
      <p:pic>
        <p:nvPicPr>
          <p:cNvPr id="4" name="Picture 3"/>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4" b="78362"/>
          <a:stretch/>
        </p:blipFill>
        <p:spPr>
          <a:xfrm>
            <a:off x="10995202" y="717784"/>
            <a:ext cx="1084735" cy="1323051"/>
          </a:xfrm>
          <a:prstGeom prst="rect">
            <a:avLst/>
          </a:prstGeom>
        </p:spPr>
      </p:pic>
      <p:sp>
        <p:nvSpPr>
          <p:cNvPr id="5"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
        <p:nvSpPr>
          <p:cNvPr id="12" name="TextBox 11"/>
          <p:cNvSpPr txBox="1"/>
          <p:nvPr/>
        </p:nvSpPr>
        <p:spPr>
          <a:xfrm>
            <a:off x="58270" y="832520"/>
            <a:ext cx="9290957" cy="6093976"/>
          </a:xfrm>
          <a:prstGeom prst="rect">
            <a:avLst/>
          </a:prstGeom>
          <a:noFill/>
        </p:spPr>
        <p:txBody>
          <a:bodyPr wrap="square" rtlCol="0">
            <a:spAutoFit/>
          </a:bodyPr>
          <a:lstStyle/>
          <a:p>
            <a:r>
              <a:rPr lang="en-US" sz="5400" dirty="0">
                <a:solidFill>
                  <a:schemeClr val="bg1"/>
                </a:solidFill>
              </a:rPr>
              <a:t>Use the </a:t>
            </a:r>
          </a:p>
          <a:p>
            <a:endParaRPr lang="en-US" sz="3600" dirty="0">
              <a:solidFill>
                <a:schemeClr val="bg1"/>
              </a:solidFill>
            </a:endParaRPr>
          </a:p>
          <a:p>
            <a:r>
              <a:rPr lang="en-US" sz="6000" dirty="0">
                <a:solidFill>
                  <a:schemeClr val="bg1"/>
                </a:solidFill>
              </a:rPr>
              <a:t>F</a:t>
            </a:r>
            <a:r>
              <a:rPr lang="en-US" sz="4400" dirty="0">
                <a:solidFill>
                  <a:schemeClr val="accent4"/>
                </a:solidFill>
              </a:rPr>
              <a:t>ear</a:t>
            </a:r>
            <a:endParaRPr lang="en-US" sz="6000" dirty="0">
              <a:solidFill>
                <a:schemeClr val="accent4"/>
              </a:solidFill>
            </a:endParaRPr>
          </a:p>
          <a:p>
            <a:r>
              <a:rPr lang="en-US" sz="6000" dirty="0">
                <a:solidFill>
                  <a:schemeClr val="bg1"/>
                </a:solidFill>
              </a:rPr>
              <a:t>O</a:t>
            </a:r>
            <a:r>
              <a:rPr lang="en-US" sz="4400" dirty="0">
                <a:solidFill>
                  <a:schemeClr val="accent4"/>
                </a:solidFill>
              </a:rPr>
              <a:t>f</a:t>
            </a:r>
          </a:p>
          <a:p>
            <a:r>
              <a:rPr lang="en-US" sz="6000" dirty="0">
                <a:solidFill>
                  <a:schemeClr val="bg1"/>
                </a:solidFill>
              </a:rPr>
              <a:t>R</a:t>
            </a:r>
            <a:r>
              <a:rPr lang="en-US" sz="4400" dirty="0">
                <a:solidFill>
                  <a:schemeClr val="accent4"/>
                </a:solidFill>
              </a:rPr>
              <a:t>eaching</a:t>
            </a:r>
          </a:p>
          <a:p>
            <a:r>
              <a:rPr lang="en-US" sz="6000" dirty="0">
                <a:solidFill>
                  <a:schemeClr val="bg1"/>
                </a:solidFill>
              </a:rPr>
              <a:t>C</a:t>
            </a:r>
            <a:r>
              <a:rPr lang="en-US" sz="4400" dirty="0">
                <a:solidFill>
                  <a:schemeClr val="accent4"/>
                </a:solidFill>
              </a:rPr>
              <a:t>onclusions</a:t>
            </a:r>
          </a:p>
          <a:p>
            <a:r>
              <a:rPr lang="en-US" sz="6000" dirty="0">
                <a:solidFill>
                  <a:schemeClr val="bg1"/>
                </a:solidFill>
              </a:rPr>
              <a:t>E</a:t>
            </a:r>
            <a:r>
              <a:rPr lang="en-US" sz="4400" dirty="0">
                <a:solidFill>
                  <a:schemeClr val="accent4"/>
                </a:solidFill>
              </a:rPr>
              <a:t>rroneously</a:t>
            </a:r>
            <a:endParaRPr lang="en-US" sz="2400" dirty="0">
              <a:solidFill>
                <a:schemeClr val="accent4"/>
              </a:solidFill>
            </a:endParaRPr>
          </a:p>
        </p:txBody>
      </p:sp>
      <p:pic>
        <p:nvPicPr>
          <p:cNvPr id="13" name="Picture 12"/>
          <p:cNvPicPr>
            <a:picLocks noChangeAspect="1"/>
          </p:cNvPicPr>
          <p:nvPr/>
        </p:nvPicPr>
        <p:blipFill rotWithShape="1">
          <a:blip r:embed="rId3"/>
          <a:srcRect l="41705"/>
          <a:stretch/>
        </p:blipFill>
        <p:spPr>
          <a:xfrm>
            <a:off x="5236938" y="1751307"/>
            <a:ext cx="4707161" cy="4042507"/>
          </a:xfrm>
          <a:prstGeom prst="rect">
            <a:avLst/>
          </a:prstGeom>
        </p:spPr>
      </p:pic>
      <p:pic>
        <p:nvPicPr>
          <p:cNvPr id="8" name="Picture 7">
            <a:extLst>
              <a:ext uri="{FF2B5EF4-FFF2-40B4-BE49-F238E27FC236}">
                <a16:creationId xmlns:a16="http://schemas.microsoft.com/office/drawing/2014/main" id="{FB2748D7-C030-D34A-B7E2-569DCEBC752F}"/>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06206"/>
            <a:ext cx="1084735" cy="5680830"/>
          </a:xfrm>
          <a:prstGeom prst="rect">
            <a:avLst/>
          </a:prstGeom>
        </p:spPr>
      </p:pic>
    </p:spTree>
    <p:extLst>
      <p:ext uri="{BB962C8B-B14F-4D97-AF65-F5344CB8AC3E}">
        <p14:creationId xmlns:p14="http://schemas.microsoft.com/office/powerpoint/2010/main" val="15610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pipelines</a:t>
            </a:r>
          </a:p>
        </p:txBody>
      </p:sp>
      <p:sp>
        <p:nvSpPr>
          <p:cNvPr id="3" name="Content Placeholder 2"/>
          <p:cNvSpPr>
            <a:spLocks noGrp="1"/>
          </p:cNvSpPr>
          <p:nvPr>
            <p:ph idx="1"/>
          </p:nvPr>
        </p:nvSpPr>
        <p:spPr>
          <a:xfrm>
            <a:off x="53782" y="754755"/>
            <a:ext cx="10294903" cy="5865090"/>
          </a:xfrm>
        </p:spPr>
        <p:txBody>
          <a:bodyPr>
            <a:normAutofit/>
          </a:bodyPr>
          <a:lstStyle/>
          <a:p>
            <a:r>
              <a:rPr lang="en-US" sz="3200" dirty="0"/>
              <a:t>Stacks (</a:t>
            </a:r>
            <a:r>
              <a:rPr lang="en-US" sz="3200" dirty="0" err="1"/>
              <a:t>Catchen</a:t>
            </a:r>
            <a:r>
              <a:rPr lang="en-US" sz="3200" dirty="0"/>
              <a:t> et al. 2013)</a:t>
            </a:r>
          </a:p>
          <a:p>
            <a:pPr lvl="1"/>
            <a:r>
              <a:rPr lang="en-US" sz="2800" dirty="0"/>
              <a:t>The first mainstream </a:t>
            </a:r>
            <a:r>
              <a:rPr lang="en-US" sz="2800" dirty="0" err="1"/>
              <a:t>RADseq</a:t>
            </a:r>
            <a:r>
              <a:rPr lang="en-US" sz="2800" dirty="0"/>
              <a:t> software</a:t>
            </a:r>
          </a:p>
          <a:p>
            <a:pPr lvl="1"/>
            <a:r>
              <a:rPr lang="en-US" sz="2800" dirty="0"/>
              <a:t>Designed specifically for </a:t>
            </a:r>
            <a:r>
              <a:rPr lang="en-US" sz="2800" dirty="0" err="1"/>
              <a:t>mbRAd</a:t>
            </a:r>
            <a:r>
              <a:rPr lang="en-US" sz="2800" dirty="0"/>
              <a:t> but can handle </a:t>
            </a:r>
            <a:r>
              <a:rPr lang="en-US" sz="2800" dirty="0" err="1"/>
              <a:t>ddRAD</a:t>
            </a:r>
            <a:endParaRPr lang="en-US" sz="2800" dirty="0"/>
          </a:p>
          <a:p>
            <a:r>
              <a:rPr lang="en-US" sz="3200" dirty="0"/>
              <a:t>dDocent (Puritz et al. 2014)</a:t>
            </a:r>
          </a:p>
          <a:p>
            <a:pPr lvl="1"/>
            <a:r>
              <a:rPr lang="en-US" sz="2800" dirty="0"/>
              <a:t>Simple customizable backbone for bioinformatics</a:t>
            </a:r>
          </a:p>
          <a:p>
            <a:pPr lvl="1"/>
            <a:r>
              <a:rPr lang="en-US" sz="2800" dirty="0"/>
              <a:t>Designed specifically for </a:t>
            </a:r>
            <a:r>
              <a:rPr lang="en-US" sz="2800" dirty="0" err="1"/>
              <a:t>ddRAD</a:t>
            </a:r>
            <a:r>
              <a:rPr lang="en-US" sz="2800" dirty="0"/>
              <a:t> and </a:t>
            </a:r>
            <a:r>
              <a:rPr lang="en-US" sz="2800" dirty="0" err="1"/>
              <a:t>ezRAD</a:t>
            </a:r>
            <a:endParaRPr lang="en-US" sz="2800" dirty="0"/>
          </a:p>
          <a:p>
            <a:r>
              <a:rPr lang="en-US" sz="3200" dirty="0" err="1"/>
              <a:t>pyRAD</a:t>
            </a:r>
            <a:r>
              <a:rPr lang="en-US" sz="3200" dirty="0"/>
              <a:t> (Eaton 2014)</a:t>
            </a:r>
          </a:p>
          <a:p>
            <a:pPr lvl="1"/>
            <a:r>
              <a:rPr lang="en-US" sz="2800" dirty="0"/>
              <a:t>Analysis pipeline written in python</a:t>
            </a:r>
          </a:p>
          <a:p>
            <a:pPr lvl="1"/>
            <a:r>
              <a:rPr lang="en-US" sz="2800" dirty="0"/>
              <a:t>Can handle many </a:t>
            </a:r>
            <a:r>
              <a:rPr lang="en-US" sz="2800" dirty="0" err="1"/>
              <a:t>RADseq</a:t>
            </a:r>
            <a:r>
              <a:rPr lang="en-US" sz="2800" dirty="0"/>
              <a:t> types, focused on </a:t>
            </a:r>
            <a:r>
              <a:rPr lang="en-US" sz="2800" dirty="0" err="1"/>
              <a:t>phylogentics</a:t>
            </a:r>
            <a:endParaRPr lang="en-US" sz="2800" dirty="0"/>
          </a:p>
          <a:p>
            <a:r>
              <a:rPr lang="en-US" sz="3200" dirty="0" err="1"/>
              <a:t>aftrRAD</a:t>
            </a:r>
            <a:r>
              <a:rPr lang="en-US" sz="3200" dirty="0"/>
              <a:t> (</a:t>
            </a:r>
            <a:r>
              <a:rPr lang="en-US" sz="3200" dirty="0" err="1"/>
              <a:t>Sovic</a:t>
            </a:r>
            <a:r>
              <a:rPr lang="en-US" sz="3200" dirty="0"/>
              <a:t> et al. 2015)</a:t>
            </a:r>
          </a:p>
          <a:p>
            <a:pPr lvl="1"/>
            <a:r>
              <a:rPr lang="en-US" sz="2800" dirty="0"/>
              <a:t>Newest kid on the blog</a:t>
            </a:r>
          </a:p>
          <a:p>
            <a:pPr lvl="1"/>
            <a:r>
              <a:rPr lang="en-US" sz="2800" dirty="0"/>
              <a:t>Offers a blend between Stacks and </a:t>
            </a:r>
            <a:r>
              <a:rPr lang="en-US" sz="2800" dirty="0" err="1"/>
              <a:t>pyRAD</a:t>
            </a:r>
            <a:endParaRPr lang="en-US" sz="2800" dirty="0"/>
          </a:p>
          <a:p>
            <a:pPr lvl="1"/>
            <a:endParaRPr lang="en-US" sz="2800" dirty="0"/>
          </a:p>
          <a:p>
            <a:pPr lvl="1"/>
            <a:endParaRPr lang="en-US" sz="28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3941"/>
          <a:stretch/>
        </p:blipFill>
        <p:spPr>
          <a:xfrm>
            <a:off x="10995202" y="717784"/>
            <a:ext cx="1084735" cy="370236"/>
          </a:xfrm>
          <a:prstGeom prst="rect">
            <a:avLst/>
          </a:prstGeom>
        </p:spPr>
      </p:pic>
    </p:spTree>
    <p:extLst>
      <p:ext uri="{BB962C8B-B14F-4D97-AF65-F5344CB8AC3E}">
        <p14:creationId xmlns:p14="http://schemas.microsoft.com/office/powerpoint/2010/main" val="194624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a:t>
            </a:r>
          </a:p>
        </p:txBody>
      </p:sp>
      <p:sp>
        <p:nvSpPr>
          <p:cNvPr id="3" name="Content Placeholder 2"/>
          <p:cNvSpPr>
            <a:spLocks noGrp="1"/>
          </p:cNvSpPr>
          <p:nvPr>
            <p:ph idx="1"/>
          </p:nvPr>
        </p:nvSpPr>
        <p:spPr>
          <a:xfrm>
            <a:off x="34199" y="727600"/>
            <a:ext cx="6231439" cy="6130400"/>
          </a:xfrm>
        </p:spPr>
        <p:txBody>
          <a:bodyPr>
            <a:normAutofit/>
          </a:bodyPr>
          <a:lstStyle/>
          <a:p>
            <a:r>
              <a:rPr lang="en-US" dirty="0"/>
              <a:t>VCF files output directly from genotyping software are often filled with false positives</a:t>
            </a:r>
          </a:p>
          <a:p>
            <a:endParaRPr lang="en-US" dirty="0"/>
          </a:p>
          <a:p>
            <a:pPr lvl="1"/>
            <a:r>
              <a:rPr lang="en-US" dirty="0"/>
              <a:t>Most software is focused more on the power to detect variants rather than accuracy</a:t>
            </a:r>
          </a:p>
          <a:p>
            <a:pPr lvl="1"/>
            <a:endParaRPr lang="en-US" dirty="0"/>
          </a:p>
          <a:p>
            <a:pPr lvl="1"/>
            <a:r>
              <a:rPr lang="en-US" dirty="0"/>
              <a:t>This helps to ensure that all possible variants in a data set are recovered</a:t>
            </a:r>
          </a:p>
          <a:p>
            <a:pPr lvl="1"/>
            <a:endParaRPr lang="en-US" dirty="0"/>
          </a:p>
          <a:p>
            <a:pPr lvl="1"/>
            <a:r>
              <a:rPr lang="en-US" dirty="0"/>
              <a:t>Filtering is required to remove false positives</a:t>
            </a:r>
          </a:p>
          <a:p>
            <a:pPr marL="457200" lvl="1" indent="0">
              <a:buNone/>
            </a:pPr>
            <a:endParaRPr lang="en-US" dirty="0"/>
          </a:p>
        </p:txBody>
      </p:sp>
      <p:pic>
        <p:nvPicPr>
          <p:cNvPr id="4" name="Picture 3"/>
          <p:cNvPicPr>
            <a:picLocks noChangeAspect="1"/>
          </p:cNvPicPr>
          <p:nvPr/>
        </p:nvPicPr>
        <p:blipFill rotWithShape="1">
          <a:blip r:embed="rId2"/>
          <a:srcRect l="41705"/>
          <a:stretch/>
        </p:blipFill>
        <p:spPr>
          <a:xfrm>
            <a:off x="6265638" y="1491818"/>
            <a:ext cx="4707161" cy="404250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66170"/>
          <a:stretch/>
        </p:blipFill>
        <p:spPr>
          <a:xfrm>
            <a:off x="10999689" y="727600"/>
            <a:ext cx="1084735" cy="2068609"/>
          </a:xfrm>
          <a:prstGeom prst="rect">
            <a:avLst/>
          </a:prstGeom>
        </p:spPr>
      </p:pic>
      <p:sp>
        <p:nvSpPr>
          <p:cNvPr id="7"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8" name="Picture 7">
            <a:extLst>
              <a:ext uri="{FF2B5EF4-FFF2-40B4-BE49-F238E27FC236}">
                <a16:creationId xmlns:a16="http://schemas.microsoft.com/office/drawing/2014/main" id="{D6BD546D-023F-EA4B-8986-0672D85DBF6C}"/>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08683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SNP Filtering</a:t>
            </a:r>
          </a:p>
        </p:txBody>
      </p:sp>
      <p:sp>
        <p:nvSpPr>
          <p:cNvPr id="3" name="Content Placeholder 2"/>
          <p:cNvSpPr>
            <a:spLocks noGrp="1"/>
          </p:cNvSpPr>
          <p:nvPr>
            <p:ph idx="1"/>
          </p:nvPr>
        </p:nvSpPr>
        <p:spPr>
          <a:xfrm>
            <a:off x="34199" y="727600"/>
            <a:ext cx="6231439" cy="6130400"/>
          </a:xfrm>
        </p:spPr>
        <p:txBody>
          <a:bodyPr>
            <a:normAutofit/>
          </a:bodyPr>
          <a:lstStyle/>
          <a:p>
            <a:r>
              <a:rPr lang="en-US" sz="3600" dirty="0"/>
              <a:t>What do you need to filter?</a:t>
            </a:r>
          </a:p>
          <a:p>
            <a:pPr lvl="1"/>
            <a:r>
              <a:rPr lang="en-US" sz="3200" dirty="0"/>
              <a:t>Low coverage genotypes</a:t>
            </a:r>
          </a:p>
          <a:p>
            <a:pPr lvl="2"/>
            <a:r>
              <a:rPr lang="en-US" sz="2800" dirty="0"/>
              <a:t>genotype depth</a:t>
            </a:r>
          </a:p>
          <a:p>
            <a:pPr lvl="1"/>
            <a:r>
              <a:rPr lang="en-US" sz="3200" dirty="0"/>
              <a:t>Low coverage individuals</a:t>
            </a:r>
          </a:p>
          <a:p>
            <a:pPr lvl="1"/>
            <a:r>
              <a:rPr lang="en-US" sz="3200" dirty="0"/>
              <a:t>INDELs</a:t>
            </a:r>
          </a:p>
          <a:p>
            <a:pPr lvl="1"/>
            <a:r>
              <a:rPr lang="en-US" sz="3200" dirty="0"/>
              <a:t>*Low minor allele frequency*</a:t>
            </a:r>
          </a:p>
          <a:p>
            <a:pPr lvl="2"/>
            <a:r>
              <a:rPr lang="en-US" sz="2800" dirty="0"/>
              <a:t>loci present in only a few individuals</a:t>
            </a:r>
          </a:p>
          <a:p>
            <a:pPr lvl="1"/>
            <a:r>
              <a:rPr lang="en-US" sz="3200" dirty="0"/>
              <a:t>Loci that are not called in a majority of individuals</a:t>
            </a:r>
          </a:p>
          <a:p>
            <a:pPr lvl="1"/>
            <a:r>
              <a:rPr lang="en-US" sz="3200" dirty="0"/>
              <a:t>HWE</a:t>
            </a:r>
          </a:p>
          <a:p>
            <a:pPr lvl="1"/>
            <a:endParaRPr lang="en-US" sz="3200" dirty="0"/>
          </a:p>
        </p:txBody>
      </p:sp>
      <p:pic>
        <p:nvPicPr>
          <p:cNvPr id="7" name="Picture 6"/>
          <p:cNvPicPr>
            <a:picLocks noChangeAspect="1"/>
          </p:cNvPicPr>
          <p:nvPr/>
        </p:nvPicPr>
        <p:blipFill rotWithShape="1">
          <a:blip r:embed="rId2"/>
          <a:srcRect l="41705"/>
          <a:stretch/>
        </p:blipFill>
        <p:spPr>
          <a:xfrm>
            <a:off x="6265638" y="1450253"/>
            <a:ext cx="4707161" cy="404250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43257"/>
          <a:stretch/>
        </p:blipFill>
        <p:spPr>
          <a:xfrm>
            <a:off x="10995202" y="717784"/>
            <a:ext cx="1084735" cy="3469903"/>
          </a:xfrm>
          <a:prstGeom prst="rect">
            <a:avLst/>
          </a:prstGeom>
        </p:spPr>
      </p:pic>
      <p:sp>
        <p:nvSpPr>
          <p:cNvPr id="8"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9" name="Picture 8">
            <a:extLst>
              <a:ext uri="{FF2B5EF4-FFF2-40B4-BE49-F238E27FC236}">
                <a16:creationId xmlns:a16="http://schemas.microsoft.com/office/drawing/2014/main" id="{12456A11-8993-374B-AFA5-AB9D2D3DA59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72750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SNP Filtering</a:t>
            </a:r>
          </a:p>
        </p:txBody>
      </p:sp>
      <p:sp>
        <p:nvSpPr>
          <p:cNvPr id="3" name="Content Placeholder 2"/>
          <p:cNvSpPr>
            <a:spLocks noGrp="1"/>
          </p:cNvSpPr>
          <p:nvPr>
            <p:ph idx="1"/>
          </p:nvPr>
        </p:nvSpPr>
        <p:spPr>
          <a:xfrm>
            <a:off x="34199" y="727600"/>
            <a:ext cx="10673558" cy="6102574"/>
          </a:xfrm>
        </p:spPr>
        <p:txBody>
          <a:bodyPr>
            <a:normAutofit/>
          </a:bodyPr>
          <a:lstStyle/>
          <a:p>
            <a:r>
              <a:rPr lang="en-US" sz="3600" dirty="0"/>
              <a:t>What do you need to filter?</a:t>
            </a:r>
          </a:p>
          <a:p>
            <a:pPr lvl="1"/>
            <a:r>
              <a:rPr lang="en-US" sz="3200" dirty="0"/>
              <a:t>Loci with skewed allelic balance at heterozygotes</a:t>
            </a:r>
          </a:p>
          <a:p>
            <a:pPr lvl="1"/>
            <a:endParaRPr lang="en-US" sz="3200" dirty="0"/>
          </a:p>
          <a:p>
            <a:pPr lvl="1"/>
            <a:r>
              <a:rPr lang="en-US" sz="3200" dirty="0"/>
              <a:t>Loci with abnormally high depth</a:t>
            </a:r>
          </a:p>
          <a:p>
            <a:pPr lvl="1"/>
            <a:endParaRPr lang="en-US" sz="3200" dirty="0"/>
          </a:p>
          <a:p>
            <a:pPr lvl="1"/>
            <a:r>
              <a:rPr lang="en-US" sz="3200" dirty="0"/>
              <a:t>SNPs that are called from both Forward and Reverse reads</a:t>
            </a:r>
          </a:p>
          <a:p>
            <a:pPr lvl="1"/>
            <a:r>
              <a:rPr lang="en-US" sz="3200" dirty="0"/>
              <a:t>Loci without matching paired read status</a:t>
            </a:r>
          </a:p>
          <a:p>
            <a:pPr lvl="1"/>
            <a:endParaRPr lang="en-US" sz="3200" dirty="0"/>
          </a:p>
          <a:p>
            <a:pPr lvl="1"/>
            <a:r>
              <a:rPr lang="en-US" sz="3200" dirty="0"/>
              <a:t>Loci with skewed ratios of read mapping qualities</a:t>
            </a:r>
          </a:p>
          <a:p>
            <a:pPr lvl="1"/>
            <a:endParaRPr lang="en-US" sz="3200" dirty="0"/>
          </a:p>
          <a:p>
            <a:pPr lvl="1"/>
            <a:r>
              <a:rPr lang="en-US" sz="3200" dirty="0"/>
              <a:t>Loci with artificially high quality scores</a:t>
            </a:r>
          </a:p>
          <a:p>
            <a:pPr lvl="1"/>
            <a:endParaRPr lang="en-US" sz="3200" dirty="0"/>
          </a:p>
          <a:p>
            <a:pPr lvl="1"/>
            <a:endParaRPr lang="en-US" sz="32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2" b="18342"/>
          <a:stretch/>
        </p:blipFill>
        <p:spPr>
          <a:xfrm>
            <a:off x="10995202" y="717784"/>
            <a:ext cx="1084735" cy="499390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7" name="Picture 6">
            <a:extLst>
              <a:ext uri="{FF2B5EF4-FFF2-40B4-BE49-F238E27FC236}">
                <a16:creationId xmlns:a16="http://schemas.microsoft.com/office/drawing/2014/main" id="{0C113041-FBD6-6C4D-A443-4D42EC06C489}"/>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302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 Software</a:t>
            </a:r>
          </a:p>
        </p:txBody>
      </p:sp>
      <p:sp>
        <p:nvSpPr>
          <p:cNvPr id="3" name="Content Placeholder 2"/>
          <p:cNvSpPr>
            <a:spLocks noGrp="1"/>
          </p:cNvSpPr>
          <p:nvPr>
            <p:ph idx="1"/>
          </p:nvPr>
        </p:nvSpPr>
        <p:spPr>
          <a:xfrm>
            <a:off x="34199" y="727600"/>
            <a:ext cx="8899939" cy="6102574"/>
          </a:xfrm>
        </p:spPr>
        <p:txBody>
          <a:bodyPr>
            <a:normAutofit fontScale="92500" lnSpcReduction="20000"/>
          </a:bodyPr>
          <a:lstStyle/>
          <a:p>
            <a:r>
              <a:rPr lang="en-US" dirty="0"/>
              <a:t>VCF files can be filtered using </a:t>
            </a:r>
            <a:r>
              <a:rPr lang="en-US" dirty="0" err="1"/>
              <a:t>grep</a:t>
            </a:r>
            <a:r>
              <a:rPr lang="en-US" dirty="0"/>
              <a:t>, </a:t>
            </a:r>
            <a:r>
              <a:rPr lang="en-US" dirty="0" err="1"/>
              <a:t>awk</a:t>
            </a:r>
            <a:r>
              <a:rPr lang="en-US" dirty="0"/>
              <a:t>, and </a:t>
            </a:r>
            <a:r>
              <a:rPr lang="en-US" dirty="0" err="1"/>
              <a:t>sed</a:t>
            </a:r>
            <a:r>
              <a:rPr lang="en-US" dirty="0"/>
              <a:t> for particular filtering flags</a:t>
            </a:r>
          </a:p>
          <a:p>
            <a:pPr lvl="1"/>
            <a:r>
              <a:rPr lang="en-US" dirty="0"/>
              <a:t>http://www.1000genomes.org/wiki/Analysis/Variant%20Call%20Format/vcf-variant-call-format-version-41</a:t>
            </a:r>
          </a:p>
          <a:p>
            <a:pPr lvl="1"/>
            <a:endParaRPr lang="en-US" dirty="0"/>
          </a:p>
          <a:p>
            <a:r>
              <a:rPr lang="en-US" dirty="0" err="1"/>
              <a:t>vcfilb</a:t>
            </a:r>
            <a:endParaRPr lang="en-US" dirty="0"/>
          </a:p>
          <a:p>
            <a:pPr lvl="1"/>
            <a:r>
              <a:rPr lang="en-US" dirty="0"/>
              <a:t>https://</a:t>
            </a:r>
            <a:r>
              <a:rPr lang="en-US" dirty="0" err="1"/>
              <a:t>github.com</a:t>
            </a:r>
            <a:r>
              <a:rPr lang="en-US" dirty="0"/>
              <a:t>/</a:t>
            </a:r>
            <a:r>
              <a:rPr lang="en-US" dirty="0" err="1"/>
              <a:t>ekg</a:t>
            </a:r>
            <a:r>
              <a:rPr lang="en-US" dirty="0"/>
              <a:t>/</a:t>
            </a:r>
            <a:r>
              <a:rPr lang="en-US" dirty="0" err="1"/>
              <a:t>vcflib</a:t>
            </a:r>
            <a:endParaRPr lang="en-US" dirty="0"/>
          </a:p>
          <a:p>
            <a:pPr lvl="1"/>
            <a:r>
              <a:rPr lang="en-US" dirty="0" err="1"/>
              <a:t>vcfallelicprimatives</a:t>
            </a:r>
            <a:endParaRPr lang="en-US" dirty="0"/>
          </a:p>
          <a:p>
            <a:pPr lvl="2"/>
            <a:r>
              <a:rPr lang="en-US" dirty="0"/>
              <a:t>important to decompose complex variants</a:t>
            </a:r>
          </a:p>
          <a:p>
            <a:pPr marL="914400" lvl="2" indent="0">
              <a:buNone/>
            </a:pPr>
            <a:endParaRPr lang="en-US" dirty="0"/>
          </a:p>
          <a:p>
            <a:r>
              <a:rPr lang="en-US" dirty="0" err="1"/>
              <a:t>VCFtools</a:t>
            </a:r>
            <a:endParaRPr lang="en-US" dirty="0"/>
          </a:p>
          <a:p>
            <a:pPr lvl="1"/>
            <a:r>
              <a:rPr lang="en-US" dirty="0"/>
              <a:t>http://</a:t>
            </a:r>
            <a:r>
              <a:rPr lang="en-US" dirty="0" err="1"/>
              <a:t>vcftools.sourceforge.net</a:t>
            </a:r>
            <a:endParaRPr lang="en-US" dirty="0"/>
          </a:p>
          <a:p>
            <a:endParaRPr lang="en-US" dirty="0"/>
          </a:p>
          <a:p>
            <a:r>
              <a:rPr lang="en-US" dirty="0" err="1"/>
              <a:t>SNPfiltR</a:t>
            </a:r>
            <a:endParaRPr lang="en-US" dirty="0"/>
          </a:p>
          <a:p>
            <a:pPr lvl="1"/>
            <a:r>
              <a:rPr lang="en-US" dirty="0"/>
              <a:t>https://</a:t>
            </a:r>
            <a:r>
              <a:rPr lang="en-US" dirty="0" err="1"/>
              <a:t>devonderaad.github.io</a:t>
            </a:r>
            <a:r>
              <a:rPr lang="en-US" dirty="0"/>
              <a:t>/</a:t>
            </a:r>
            <a:r>
              <a:rPr lang="en-US" dirty="0" err="1"/>
              <a:t>SNPfiltR</a:t>
            </a:r>
            <a:r>
              <a:rPr lang="en-US" dirty="0"/>
              <a:t>/</a:t>
            </a:r>
          </a:p>
          <a:p>
            <a:endParaRPr lang="en-US" dirty="0"/>
          </a:p>
          <a:p>
            <a:r>
              <a:rPr lang="en-US" dirty="0" err="1"/>
              <a:t>rad_haplotyper</a:t>
            </a:r>
            <a:endParaRPr lang="en-US" dirty="0"/>
          </a:p>
          <a:p>
            <a:pPr lvl="1"/>
            <a:r>
              <a:rPr lang="en-US" dirty="0"/>
              <a:t>https://</a:t>
            </a:r>
            <a:r>
              <a:rPr lang="en-US" dirty="0" err="1"/>
              <a:t>github.com</a:t>
            </a:r>
            <a:r>
              <a:rPr lang="en-US" dirty="0"/>
              <a:t>/</a:t>
            </a:r>
            <a:r>
              <a:rPr lang="en-US" dirty="0" err="1"/>
              <a:t>chollenbeck</a:t>
            </a:r>
            <a:r>
              <a:rPr lang="en-US" dirty="0"/>
              <a:t>/</a:t>
            </a:r>
            <a:r>
              <a:rPr lang="en-US" dirty="0" err="1"/>
              <a:t>rad_haplotyper</a:t>
            </a:r>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6" b="-19583"/>
          <a:stretch/>
        </p:blipFill>
        <p:spPr>
          <a:xfrm>
            <a:off x="10995202" y="717784"/>
            <a:ext cx="1084735" cy="731303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295693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and Assignments</a:t>
            </a:r>
          </a:p>
        </p:txBody>
      </p:sp>
      <p:sp>
        <p:nvSpPr>
          <p:cNvPr id="3" name="Content Placeholder 2"/>
          <p:cNvSpPr>
            <a:spLocks noGrp="1"/>
          </p:cNvSpPr>
          <p:nvPr>
            <p:ph idx="1"/>
          </p:nvPr>
        </p:nvSpPr>
        <p:spPr>
          <a:xfrm>
            <a:off x="34199" y="727600"/>
            <a:ext cx="8899939" cy="6102574"/>
          </a:xfrm>
        </p:spPr>
        <p:txBody>
          <a:bodyPr>
            <a:normAutofit/>
          </a:bodyPr>
          <a:lstStyle/>
          <a:p>
            <a:endParaRPr lang="en-US" dirty="0"/>
          </a:p>
          <a:p>
            <a:endParaRPr lang="en-US" dirty="0"/>
          </a:p>
          <a:p>
            <a:r>
              <a:rPr lang="en-US" dirty="0" err="1"/>
              <a:t>Filter.Ex</a:t>
            </a:r>
            <a:r>
              <a:rPr lang="en-US" dirty="0"/>
              <a:t> is in your $PATH</a:t>
            </a:r>
          </a:p>
          <a:p>
            <a:endParaRPr lang="en-US" dirty="0"/>
          </a:p>
          <a:p>
            <a:r>
              <a:rPr lang="en-US" dirty="0"/>
              <a:t>Reproduce the </a:t>
            </a:r>
            <a:r>
              <a:rPr lang="en-US" dirty="0" err="1"/>
              <a:t>SNPfilterR</a:t>
            </a:r>
            <a:r>
              <a:rPr lang="en-US" dirty="0"/>
              <a:t> vignette </a:t>
            </a:r>
          </a:p>
          <a:p>
            <a:pPr lvl="1"/>
            <a:r>
              <a:rPr lang="en-US" dirty="0"/>
              <a:t>https://</a:t>
            </a:r>
            <a:r>
              <a:rPr lang="en-US" dirty="0" err="1"/>
              <a:t>devonderaad.github.io</a:t>
            </a:r>
            <a:r>
              <a:rPr lang="en-US" dirty="0"/>
              <a:t>/</a:t>
            </a:r>
            <a:r>
              <a:rPr lang="en-US" dirty="0" err="1"/>
              <a:t>SNPfiltR</a:t>
            </a:r>
            <a:r>
              <a:rPr lang="en-US" dirty="0"/>
              <a:t>/articles/reproducible-</a:t>
            </a:r>
            <a:r>
              <a:rPr lang="en-US" dirty="0" err="1"/>
              <a:t>vignette.html</a:t>
            </a:r>
            <a:endParaRPr lang="en-US" dirty="0"/>
          </a:p>
          <a:p>
            <a:pPr marL="0" indent="0">
              <a:buNone/>
            </a:pPr>
            <a:endParaRPr lang="en-US" dirty="0"/>
          </a:p>
          <a:p>
            <a:r>
              <a:rPr lang="en-US" dirty="0"/>
              <a:t>No specific assignment for next week other than the readings</a:t>
            </a:r>
          </a:p>
          <a:p>
            <a:endParaRPr lang="en-US" dirty="0"/>
          </a:p>
          <a:p>
            <a:r>
              <a:rPr lang="en-US" dirty="0"/>
              <a:t>Please come to class prepared to discuss the required readings	</a:t>
            </a:r>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6" b="-19583"/>
          <a:stretch/>
        </p:blipFill>
        <p:spPr>
          <a:xfrm>
            <a:off x="10995202" y="717784"/>
            <a:ext cx="1084735" cy="731303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40369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Stacks Model</a:t>
            </a:r>
          </a:p>
        </p:txBody>
      </p:sp>
      <p:pic>
        <p:nvPicPr>
          <p:cNvPr id="5" name="Picture 4"/>
          <p:cNvPicPr>
            <a:picLocks noChangeAspect="1"/>
          </p:cNvPicPr>
          <p:nvPr/>
        </p:nvPicPr>
        <p:blipFill rotWithShape="1">
          <a:blip r:embed="rId2"/>
          <a:srcRect b="34527"/>
          <a:stretch/>
        </p:blipFill>
        <p:spPr>
          <a:xfrm>
            <a:off x="1649382" y="1355678"/>
            <a:ext cx="8855090" cy="4479614"/>
          </a:xfrm>
          <a:prstGeom prst="rect">
            <a:avLst/>
          </a:prstGeom>
        </p:spPr>
      </p:pic>
      <p:sp>
        <p:nvSpPr>
          <p:cNvPr id="3" name="TextBox 2"/>
          <p:cNvSpPr txBox="1"/>
          <p:nvPr/>
        </p:nvSpPr>
        <p:spPr>
          <a:xfrm>
            <a:off x="1649382" y="5927652"/>
            <a:ext cx="8855090" cy="707886"/>
          </a:xfrm>
          <a:prstGeom prst="rect">
            <a:avLst/>
          </a:prstGeom>
          <a:noFill/>
        </p:spPr>
        <p:txBody>
          <a:bodyPr wrap="square" rtlCol="0">
            <a:spAutoFit/>
          </a:bodyPr>
          <a:lstStyle/>
          <a:p>
            <a:pPr algn="ctr"/>
            <a:r>
              <a:rPr lang="en-US" sz="2000" dirty="0" err="1">
                <a:solidFill>
                  <a:srgbClr val="FFFF00"/>
                </a:solidFill>
              </a:rPr>
              <a:t>pyRAD</a:t>
            </a:r>
            <a:r>
              <a:rPr lang="en-US" sz="2000" dirty="0">
                <a:solidFill>
                  <a:srgbClr val="FFFF00"/>
                </a:solidFill>
              </a:rPr>
              <a:t> and </a:t>
            </a:r>
            <a:r>
              <a:rPr lang="en-US" sz="2000" dirty="0" err="1">
                <a:solidFill>
                  <a:srgbClr val="FFFF00"/>
                </a:solidFill>
              </a:rPr>
              <a:t>aftrRAD</a:t>
            </a:r>
            <a:r>
              <a:rPr lang="en-US" sz="2000" dirty="0">
                <a:solidFill>
                  <a:srgbClr val="FFFF00"/>
                </a:solidFill>
              </a:rPr>
              <a:t> have a similar methodology except that they perform alignments along with clustering.</a:t>
            </a:r>
          </a:p>
        </p:txBody>
      </p:sp>
      <p:sp>
        <p:nvSpPr>
          <p:cNvPr id="6" name="TextBox 5"/>
          <p:cNvSpPr txBox="1"/>
          <p:nvPr/>
        </p:nvSpPr>
        <p:spPr>
          <a:xfrm>
            <a:off x="7456472" y="1162444"/>
            <a:ext cx="3048000" cy="276999"/>
          </a:xfrm>
          <a:prstGeom prst="rect">
            <a:avLst/>
          </a:prstGeom>
          <a:noFill/>
        </p:spPr>
        <p:txBody>
          <a:bodyPr wrap="square" rtlCol="0">
            <a:spAutoFit/>
          </a:bodyPr>
          <a:lstStyle/>
          <a:p>
            <a:pPr algn="r"/>
            <a:r>
              <a:rPr lang="en-US" sz="1200" dirty="0">
                <a:solidFill>
                  <a:schemeClr val="bg1">
                    <a:lumMod val="75000"/>
                  </a:schemeClr>
                </a:solidFill>
              </a:rPr>
              <a:t>Adopted from Emerson et al. 2010</a:t>
            </a:r>
          </a:p>
        </p:txBody>
      </p:sp>
      <p:pic>
        <p:nvPicPr>
          <p:cNvPr id="7" name="Picture 6"/>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90057"/>
          <a:stretch/>
        </p:blipFill>
        <p:spPr>
          <a:xfrm>
            <a:off x="10995202" y="717784"/>
            <a:ext cx="1084735" cy="607779"/>
          </a:xfrm>
          <a:prstGeom prst="rect">
            <a:avLst/>
          </a:prstGeom>
        </p:spPr>
      </p:pic>
    </p:spTree>
    <p:extLst>
      <p:ext uri="{BB962C8B-B14F-4D97-AF65-F5344CB8AC3E}">
        <p14:creationId xmlns:p14="http://schemas.microsoft.com/office/powerpoint/2010/main" val="53460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dDocent</a:t>
            </a:r>
            <a:r>
              <a:rPr lang="en-US" dirty="0"/>
              <a:t>: </a:t>
            </a:r>
            <a:r>
              <a:rPr lang="en-US" dirty="0" err="1"/>
              <a:t>ddRAD</a:t>
            </a:r>
            <a:r>
              <a:rPr lang="en-US" dirty="0"/>
              <a:t> Analysis Pipeline</a:t>
            </a:r>
          </a:p>
        </p:txBody>
      </p:sp>
      <p:sp>
        <p:nvSpPr>
          <p:cNvPr id="3" name="Content Placeholder 2"/>
          <p:cNvSpPr>
            <a:spLocks noGrp="1"/>
          </p:cNvSpPr>
          <p:nvPr>
            <p:ph idx="1"/>
          </p:nvPr>
        </p:nvSpPr>
        <p:spPr>
          <a:xfrm>
            <a:off x="1185304" y="2490611"/>
            <a:ext cx="8899989" cy="4351338"/>
          </a:xfrm>
        </p:spPr>
        <p:txBody>
          <a:bodyPr>
            <a:normAutofit lnSpcReduction="10000"/>
          </a:bodyPr>
          <a:lstStyle/>
          <a:p>
            <a:pPr marL="285750" indent="-285750"/>
            <a:r>
              <a:rPr lang="en-US" sz="3200" dirty="0"/>
              <a:t>dDocent is a customizable BASH pipeline that follows the traditional NGS bioinformatic workflow</a:t>
            </a:r>
          </a:p>
          <a:p>
            <a:r>
              <a:rPr lang="en-US" sz="3200" dirty="0"/>
              <a:t>Specifically designed to handle high levels of polymorphism</a:t>
            </a:r>
          </a:p>
          <a:p>
            <a:pPr lvl="1"/>
            <a:r>
              <a:rPr lang="en-US" dirty="0"/>
              <a:t>Can handle INDEL polymorphisms</a:t>
            </a:r>
          </a:p>
          <a:p>
            <a:pPr marL="285750" indent="-285750"/>
            <a:r>
              <a:rPr lang="en-US" sz="3200" dirty="0"/>
              <a:t>It uses a novel data reduction method to help with reference assembly</a:t>
            </a:r>
          </a:p>
          <a:p>
            <a:pPr marL="285750" indent="-285750"/>
            <a:r>
              <a:rPr lang="en-US" sz="3200" dirty="0"/>
              <a:t>It uses BWA for mapping and </a:t>
            </a:r>
            <a:r>
              <a:rPr lang="en-US" sz="3200" dirty="0" err="1"/>
              <a:t>FreeBayes</a:t>
            </a:r>
            <a:r>
              <a:rPr lang="en-US" sz="3200" dirty="0"/>
              <a:t> for Variant calling</a:t>
            </a:r>
          </a:p>
          <a:p>
            <a:endParaRPr lang="en-US" sz="3200" dirty="0"/>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i="1" dirty="0">
                <a:solidFill>
                  <a:srgbClr val="FFFFFF"/>
                </a:solidFill>
              </a:rPr>
              <a:t>De Novo </a:t>
            </a:r>
            <a:r>
              <a:rPr lang="en-US" sz="2400" b="1" dirty="0">
                <a:solidFill>
                  <a:srgbClr val="FFFFFF"/>
                </a:solidFill>
              </a:rPr>
              <a:t>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3" name="Picture 12"/>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4" name="Picture 13"/>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b="86890"/>
          <a:stretch/>
        </p:blipFill>
        <p:spPr>
          <a:xfrm>
            <a:off x="10995202" y="717784"/>
            <a:ext cx="1084735" cy="801734"/>
          </a:xfrm>
          <a:prstGeom prst="rect">
            <a:avLst/>
          </a:prstGeom>
        </p:spPr>
      </p:pic>
      <p:pic>
        <p:nvPicPr>
          <p:cNvPr id="22" name="Picture 21"/>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88453"/>
          <a:stretch/>
        </p:blipFill>
        <p:spPr>
          <a:xfrm>
            <a:off x="10995202" y="717784"/>
            <a:ext cx="1084735" cy="705902"/>
          </a:xfrm>
          <a:prstGeom prst="rect">
            <a:avLst/>
          </a:prstGeom>
        </p:spPr>
      </p:pic>
    </p:spTree>
    <p:extLst>
      <p:ext uri="{BB962C8B-B14F-4D97-AF65-F5344CB8AC3E}">
        <p14:creationId xmlns:p14="http://schemas.microsoft.com/office/powerpoint/2010/main" val="2176689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Stacks</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lstStyle/>
          <a:p>
            <a:r>
              <a:rPr lang="en-US" dirty="0"/>
              <a:t>By far the most developed software option.  </a:t>
            </a:r>
          </a:p>
          <a:p>
            <a:r>
              <a:rPr lang="en-US" dirty="0"/>
              <a:t>Syncs with a MySQL database</a:t>
            </a:r>
          </a:p>
          <a:p>
            <a:r>
              <a:rPr lang="en-US" dirty="0"/>
              <a:t>Can handle reference based analysis or </a:t>
            </a:r>
            <a:r>
              <a:rPr lang="en-US" i="1" dirty="0"/>
              <a:t>de novo </a:t>
            </a:r>
            <a:r>
              <a:rPr lang="en-US" dirty="0"/>
              <a:t> assembly</a:t>
            </a:r>
          </a:p>
          <a:p>
            <a:r>
              <a:rPr lang="en-US" dirty="0"/>
              <a:t>Can output multiple formats</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fontScale="85000" lnSpcReduction="10000"/>
          </a:bodyPr>
          <a:lstStyle/>
          <a:p>
            <a:r>
              <a:rPr lang="en-US" dirty="0"/>
              <a:t>The </a:t>
            </a:r>
            <a:r>
              <a:rPr lang="en-US" i="1" dirty="0"/>
              <a:t>de novo </a:t>
            </a:r>
            <a:r>
              <a:rPr lang="en-US" dirty="0"/>
              <a:t>assembly method cannot handle INDEL variation at all.  </a:t>
            </a:r>
          </a:p>
          <a:p>
            <a:pPr lvl="1"/>
            <a:r>
              <a:rPr lang="en-US" dirty="0"/>
              <a:t>Reads with INDELs will not cluster together</a:t>
            </a:r>
          </a:p>
          <a:p>
            <a:r>
              <a:rPr lang="en-US" dirty="0"/>
              <a:t>Reads must remain a fixed length, so low quality reads are removed instead of trimmed</a:t>
            </a:r>
          </a:p>
          <a:p>
            <a:r>
              <a:rPr lang="en-US" dirty="0"/>
              <a:t>Does not call SNPs in PE reads</a:t>
            </a:r>
          </a:p>
          <a:p>
            <a:r>
              <a:rPr lang="en-US" dirty="0"/>
              <a:t>Has a single sample, single base pair model for SNP calling</a:t>
            </a:r>
          </a:p>
          <a:p>
            <a:pPr lvl="1"/>
            <a:r>
              <a:rPr lang="en-US" dirty="0" err="1"/>
              <a:t>rxstacks</a:t>
            </a:r>
            <a:r>
              <a:rPr lang="en-US" dirty="0"/>
              <a:t> does improved SNP calls </a:t>
            </a:r>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6523"/>
          <a:stretch/>
        </p:blipFill>
        <p:spPr>
          <a:xfrm>
            <a:off x="10995202" y="717783"/>
            <a:ext cx="1084735" cy="823912"/>
          </a:xfrm>
          <a:prstGeom prst="rect">
            <a:avLst/>
          </a:prstGeom>
        </p:spPr>
      </p:pic>
    </p:spTree>
    <p:extLst>
      <p:ext uri="{BB962C8B-B14F-4D97-AF65-F5344CB8AC3E}">
        <p14:creationId xmlns:p14="http://schemas.microsoft.com/office/powerpoint/2010/main" val="275838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dDocent</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read trimming and is INDEL aware for assembly and read mapping</a:t>
            </a:r>
          </a:p>
          <a:p>
            <a:r>
              <a:rPr lang="en-US" dirty="0"/>
              <a:t>Follows a stepwise, traditional NGS workflow</a:t>
            </a:r>
          </a:p>
          <a:p>
            <a:r>
              <a:rPr lang="en-US" dirty="0"/>
              <a:t>Has a novel data reduction method for </a:t>
            </a:r>
            <a:r>
              <a:rPr lang="en-US" i="1" dirty="0"/>
              <a:t>de novo </a:t>
            </a:r>
            <a:r>
              <a:rPr lang="en-US" dirty="0"/>
              <a:t>assembly</a:t>
            </a:r>
          </a:p>
          <a:p>
            <a:r>
              <a:rPr lang="en-US" dirty="0"/>
              <a:t>Open source BASH code that is easy to customize</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Currently the final output is limited to VCF files.</a:t>
            </a:r>
          </a:p>
          <a:p>
            <a:endParaRPr lang="en-US" dirty="0"/>
          </a:p>
          <a:p>
            <a:r>
              <a:rPr lang="en-US" dirty="0"/>
              <a:t>Requires several different software dependencies and can be difficult to install.</a:t>
            </a:r>
          </a:p>
          <a:p>
            <a:endParaRPr lang="en-US" dirty="0"/>
          </a:p>
          <a:p>
            <a:r>
              <a:rPr lang="en-US" dirty="0"/>
              <a:t>Limited by the development of dependent packages</a:t>
            </a:r>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0057"/>
          <a:stretch/>
        </p:blipFill>
        <p:spPr>
          <a:xfrm>
            <a:off x="10995202" y="717783"/>
            <a:ext cx="1084735" cy="607780"/>
          </a:xfrm>
          <a:prstGeom prst="rect">
            <a:avLst/>
          </a:prstGeom>
        </p:spPr>
      </p:pic>
    </p:spTree>
    <p:extLst>
      <p:ext uri="{BB962C8B-B14F-4D97-AF65-F5344CB8AC3E}">
        <p14:creationId xmlns:p14="http://schemas.microsoft.com/office/powerpoint/2010/main" val="122591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id="{738644C9-41D9-084C-9AFC-B7A37B7633C8}" vid="{6B2D3544-6E9E-5445-ABAF-74225983AC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Template>
  <TotalTime>7568</TotalTime>
  <Words>2468</Words>
  <Application>Microsoft Macintosh PowerPoint</Application>
  <PresentationFormat>Widescreen</PresentationFormat>
  <Paragraphs>567</Paragraphs>
  <Slides>54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Avenir Next Condensed Regular</vt:lpstr>
      <vt:lpstr>Calibri</vt:lpstr>
      <vt:lpstr>Calibri Light</vt:lpstr>
      <vt:lpstr>Helvetica</vt:lpstr>
      <vt:lpstr>Helvetica Neue</vt:lpstr>
      <vt:lpstr>Office Theme</vt:lpstr>
      <vt:lpstr>RADseq Pipelines:  an overview</vt:lpstr>
      <vt:lpstr>NGS Non-model organisms Bioinformatics Workflow</vt:lpstr>
      <vt:lpstr>NGS Non-model organisms Bioinformatics Workflow</vt:lpstr>
      <vt:lpstr>NGS Non-model organisms Bioinformatics Workflow</vt:lpstr>
      <vt:lpstr>The pipelines</vt:lpstr>
      <vt:lpstr>The Stacks Model</vt:lpstr>
      <vt:lpstr>dDocent: ddRAD Analysis Pipeline</vt:lpstr>
      <vt:lpstr>Stacks</vt:lpstr>
      <vt:lpstr>dDocent</vt:lpstr>
      <vt:lpstr>pyRAD</vt:lpstr>
      <vt:lpstr>aftrRAD</vt:lpstr>
      <vt:lpstr>RADseq Bioinformatic Challenges</vt:lpstr>
      <vt:lpstr>Assemblin’ ain’t easy</vt:lpstr>
      <vt:lpstr>RAD de novo assembly artifacts</vt:lpstr>
      <vt:lpstr>RAD de novo assembly artifacts</vt:lpstr>
      <vt:lpstr>RAD de novo assembly artifacts</vt:lpstr>
      <vt:lpstr>Toppling Stacks</vt:lpstr>
      <vt:lpstr>dDocent: RADseq Analysis Pipeline</vt:lpstr>
      <vt:lpstr>PowerPoint Presentation</vt:lpstr>
      <vt:lpstr>PowerPoint Presentation</vt:lpstr>
      <vt:lpstr>PowerPoint Presentation</vt:lpstr>
      <vt:lpstr>Assembly of 1000 simulated ddRAD loci</vt:lpstr>
      <vt:lpstr>Assembly of 1000 simulated ddRAD loci</vt:lpstr>
      <vt:lpstr>Results</vt:lpstr>
      <vt:lpstr>Key differences in RAD assembly strategies</vt:lpstr>
      <vt:lpstr>For assembly, less is more</vt:lpstr>
      <vt:lpstr>Sequences with &gt; 1X coverage</vt:lpstr>
      <vt:lpstr>Sequences with &gt;1X coverage, &gt;1 individual</vt:lpstr>
      <vt:lpstr>Sequences with &gt;1X coverage, &gt;3 individuals</vt:lpstr>
      <vt:lpstr>Results</vt:lpstr>
      <vt:lpstr>Effects of over-splitting on heterozygosity and FST</vt:lpstr>
      <vt:lpstr>Effects of over-splitting on heterozygosity and FST</vt:lpstr>
      <vt:lpstr>Effects of over-splitting on heterozygosity and FST</vt:lpstr>
      <vt:lpstr>Effects of over-splitting on heterozygosity and FST</vt:lpstr>
      <vt:lpstr>Results</vt:lpstr>
      <vt:lpstr>RAD de novo assembly artifacts</vt:lpstr>
      <vt:lpstr>Percent error of FST  across all simulations</vt:lpstr>
      <vt:lpstr>RAD de novo assembly artifacts</vt:lpstr>
      <vt:lpstr>Effects of over-splitting on minor allele frequency</vt:lpstr>
      <vt:lpstr>Results</vt:lpstr>
      <vt:lpstr>Implications</vt:lpstr>
      <vt:lpstr>Shafer et al. 2016</vt:lpstr>
      <vt:lpstr>Shafer et al. 2016</vt:lpstr>
      <vt:lpstr>Shafer et al. 2016</vt:lpstr>
      <vt:lpstr>Shafer et al. 2016</vt:lpstr>
      <vt:lpstr>Issues with Shafer et al. 2016</vt:lpstr>
      <vt:lpstr>Issues with Shafer et al. 2016</vt:lpstr>
      <vt:lpstr>These aren’t the loci you are looking for: principles of effective SNP filtering</vt:lpstr>
      <vt:lpstr>SNP Filtering</vt:lpstr>
      <vt:lpstr>SNP Filtering</vt:lpstr>
      <vt:lpstr>Principles of SNP Filtering</vt:lpstr>
      <vt:lpstr>Principles of SNP Filtering</vt:lpstr>
      <vt:lpstr>SNP Filtering Software</vt:lpstr>
      <vt:lpstr>Exercises and 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an overview</dc:title>
  <dc:creator>Jonathan Puritz</dc:creator>
  <cp:lastModifiedBy>Jonathan Puritz Jr.</cp:lastModifiedBy>
  <cp:revision>293</cp:revision>
  <dcterms:created xsi:type="dcterms:W3CDTF">2016-02-27T11:20:31Z</dcterms:created>
  <dcterms:modified xsi:type="dcterms:W3CDTF">2023-04-12T15:47:27Z</dcterms:modified>
</cp:coreProperties>
</file>